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handoutMasters/handoutMaster1.xml" ContentType="application/vnd.openxmlformats-officedocument.presentationml.handoutMaster+xml"/>
  <Override PartName="/ppt/media/image1.svg" ContentType="image/svg+xml"/>
  <Override PartName="/ppt/media/image10.svg" ContentType="image/svg+xml"/>
  <Override PartName="/ppt/media/image1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67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8" r:id="rId6"/>
    <p:sldId id="257" r:id="rId7"/>
    <p:sldId id="279" r:id="rId8"/>
    <p:sldId id="261" r:id="rId9"/>
    <p:sldId id="295" r:id="rId10"/>
    <p:sldId id="260" r:id="rId11"/>
    <p:sldId id="297" r:id="rId12"/>
    <p:sldId id="301" r:id="rId13"/>
    <p:sldId id="264" r:id="rId14"/>
    <p:sldId id="296" r:id="rId15"/>
    <p:sldId id="267" r:id="rId16"/>
    <p:sldId id="265" r:id="rId17"/>
    <p:sldId id="270" r:id="rId18"/>
    <p:sldId id="291" r:id="rId19"/>
    <p:sldId id="293" r:id="rId20"/>
    <p:sldId id="294" r:id="rId21"/>
    <p:sldId id="315" r:id="rId22"/>
    <p:sldId id="316" r:id="rId23"/>
    <p:sldId id="317" r:id="rId24"/>
    <p:sldId id="31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CBD7"/>
    <a:srgbClr val="4A5A69"/>
    <a:srgbClr val="92A3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-1896" y="-9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43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C1CBD7"/>
              </a:solidFill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4A5A69"/>
              </a:solidFill>
            </c:spPr>
          </c:dPt>
          <c:dPt>
            <c:idx val="1"/>
            <c:bubble3D val="0"/>
            <c:spPr>
              <a:noFill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C1CBD7"/>
              </a:solidFill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4A5A69"/>
              </a:solidFill>
            </c:spPr>
          </c:dPt>
          <c:dPt>
            <c:idx val="1"/>
            <c:bubble3D val="0"/>
            <c:spPr>
              <a:noFill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C1CBD7"/>
              </a:solidFill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4A5A69"/>
              </a:solidFill>
            </c:spPr>
          </c:dPt>
          <c:dPt>
            <c:idx val="1"/>
            <c:bubble3D val="0"/>
            <c:spPr>
              <a:noFill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6483951277187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C1CBD7"/>
              </a:solidFill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4A5A69"/>
              </a:solidFill>
            </c:spPr>
          </c:dPt>
          <c:dPt>
            <c:idx val="1"/>
            <c:bubble3D val="0"/>
            <c:spPr>
              <a:noFill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lang="zh-CN" sz="18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包图简圆体" panose="02010601030101010101" pitchFamily="2" charset="-122"/>
              <a:ea typeface="包图简圆体" panose="0201060103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5014A-BDC5-4345-998B-2EDA94B21FF0}" type="datetimeFigureOut">
              <a:rPr lang="zh-CN" altLang="en-US" smtClean="0">
                <a:latin typeface="包图简圆体" panose="02010601030101010101" pitchFamily="2" charset="-122"/>
                <a:ea typeface="包图简圆体" panose="02010601030101010101" pitchFamily="2" charset="-122"/>
              </a:rPr>
            </a:fld>
            <a:endParaRPr lang="zh-CN" altLang="en-US" dirty="0">
              <a:latin typeface="包图简圆体" panose="02010601030101010101" pitchFamily="2" charset="-122"/>
              <a:ea typeface="包图简圆体" panose="02010601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包图简圆体" panose="02010601030101010101" pitchFamily="2" charset="-122"/>
              <a:ea typeface="包图简圆体" panose="02010601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A59D1-CE3A-45B4-B4E9-4C410C6D122D}" type="slidenum">
              <a:rPr lang="zh-CN" altLang="en-US" smtClean="0">
                <a:latin typeface="包图简圆体" panose="02010601030101010101" pitchFamily="2" charset="-122"/>
                <a:ea typeface="包图简圆体" panose="02010601030101010101" pitchFamily="2" charset="-122"/>
              </a:rPr>
            </a:fld>
            <a:endParaRPr lang="zh-CN" altLang="en-US" dirty="0">
              <a:latin typeface="包图简圆体" panose="02010601030101010101" pitchFamily="2" charset="-122"/>
              <a:ea typeface="包图简圆体" panose="02010601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7.png"/><Relationship Id="rId3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8.png"/><Relationship Id="rId7" Type="http://schemas.openxmlformats.org/officeDocument/2006/relationships/image" Target="../media/image9.svg"/><Relationship Id="rId6" Type="http://schemas.openxmlformats.org/officeDocument/2006/relationships/image" Target="../media/image10.png"/><Relationship Id="rId5" Type="http://schemas.openxmlformats.org/officeDocument/2006/relationships/image" Target="../media/image8.svg"/><Relationship Id="rId4" Type="http://schemas.openxmlformats.org/officeDocument/2006/relationships/image" Target="../media/image9.png"/><Relationship Id="rId3" Type="http://schemas.openxmlformats.org/officeDocument/2006/relationships/image" Target="../media/image6.svg"/><Relationship Id="rId2" Type="http://schemas.openxmlformats.org/officeDocument/2006/relationships/image" Target="../media/image7.png"/><Relationship Id="rId11" Type="http://schemas.openxmlformats.org/officeDocument/2006/relationships/image" Target="../media/image10.sv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8.png"/><Relationship Id="rId5" Type="http://schemas.openxmlformats.org/officeDocument/2006/relationships/image" Target="../media/image11.svg"/><Relationship Id="rId4" Type="http://schemas.openxmlformats.org/officeDocument/2006/relationships/image" Target="../media/image12.png"/><Relationship Id="rId3" Type="http://schemas.openxmlformats.org/officeDocument/2006/relationships/image" Target="../media/image1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svg"/><Relationship Id="rId5" Type="http://schemas.openxmlformats.org/officeDocument/2006/relationships/image" Target="../media/image8.png"/><Relationship Id="rId4" Type="http://schemas.openxmlformats.org/officeDocument/2006/relationships/image" Target="../media/image11.svg"/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8.png"/><Relationship Id="rId3" Type="http://schemas.openxmlformats.org/officeDocument/2006/relationships/image" Target="../media/image1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7.png"/><Relationship Id="rId3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8.png"/><Relationship Id="rId7" Type="http://schemas.openxmlformats.org/officeDocument/2006/relationships/image" Target="../media/image9.svg"/><Relationship Id="rId6" Type="http://schemas.openxmlformats.org/officeDocument/2006/relationships/image" Target="../media/image10.png"/><Relationship Id="rId5" Type="http://schemas.openxmlformats.org/officeDocument/2006/relationships/image" Target="../media/image8.svg"/><Relationship Id="rId4" Type="http://schemas.openxmlformats.org/officeDocument/2006/relationships/image" Target="../media/image9.png"/><Relationship Id="rId3" Type="http://schemas.openxmlformats.org/officeDocument/2006/relationships/image" Target="../media/image6.svg"/><Relationship Id="rId2" Type="http://schemas.openxmlformats.org/officeDocument/2006/relationships/image" Target="../media/image7.png"/><Relationship Id="rId11" Type="http://schemas.openxmlformats.org/officeDocument/2006/relationships/image" Target="../media/image10.sv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svg"/><Relationship Id="rId6" Type="http://schemas.openxmlformats.org/officeDocument/2006/relationships/image" Target="../media/image8.png"/><Relationship Id="rId5" Type="http://schemas.openxmlformats.org/officeDocument/2006/relationships/image" Target="../media/image11.svg"/><Relationship Id="rId4" Type="http://schemas.openxmlformats.org/officeDocument/2006/relationships/image" Target="../media/image12.png"/><Relationship Id="rId3" Type="http://schemas.openxmlformats.org/officeDocument/2006/relationships/image" Target="../media/image1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svg"/><Relationship Id="rId5" Type="http://schemas.openxmlformats.org/officeDocument/2006/relationships/image" Target="../media/image8.png"/><Relationship Id="rId4" Type="http://schemas.openxmlformats.org/officeDocument/2006/relationships/image" Target="../media/image11.svg"/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8.png"/><Relationship Id="rId3" Type="http://schemas.openxmlformats.org/officeDocument/2006/relationships/image" Target="../media/image1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31" t="12611"/>
          <a:stretch>
            <a:fillRect/>
          </a:stretch>
        </p:blipFill>
        <p:spPr>
          <a:xfrm>
            <a:off x="0" y="-2"/>
            <a:ext cx="5281020" cy="3429001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7701" b="23388"/>
          <a:stretch>
            <a:fillRect/>
          </a:stretch>
        </p:blipFill>
        <p:spPr>
          <a:xfrm>
            <a:off x="4542584" y="1540708"/>
            <a:ext cx="7649416" cy="5317292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385" r="50000"/>
          <a:stretch>
            <a:fillRect/>
          </a:stretch>
        </p:blipFill>
        <p:spPr>
          <a:xfrm>
            <a:off x="9012730" y="-1"/>
            <a:ext cx="3179270" cy="1540709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956"/>
          <a:stretch>
            <a:fillRect/>
          </a:stretch>
        </p:blipFill>
        <p:spPr>
          <a:xfrm>
            <a:off x="0" y="4889049"/>
            <a:ext cx="1252548" cy="261371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782" t="1243" r="5319" b="26177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31" t="12611"/>
          <a:stretch>
            <a:fillRect/>
          </a:stretch>
        </p:blipFill>
        <p:spPr>
          <a:xfrm>
            <a:off x="0" y="-2"/>
            <a:ext cx="5281020" cy="3429001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7701" b="23388"/>
          <a:stretch>
            <a:fillRect/>
          </a:stretch>
        </p:blipFill>
        <p:spPr>
          <a:xfrm>
            <a:off x="4542584" y="1540708"/>
            <a:ext cx="7649416" cy="5317292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385" r="50000"/>
          <a:stretch>
            <a:fillRect/>
          </a:stretch>
        </p:blipFill>
        <p:spPr>
          <a:xfrm>
            <a:off x="9012730" y="-1"/>
            <a:ext cx="3179270" cy="1540709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956"/>
          <a:stretch>
            <a:fillRect/>
          </a:stretch>
        </p:blipFill>
        <p:spPr>
          <a:xfrm>
            <a:off x="0" y="4889049"/>
            <a:ext cx="1252548" cy="2613719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782" t="1243" r="5319" b="26177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20038">
            <a:off x="5085834" y="316902"/>
            <a:ext cx="2020333" cy="1095134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0038">
            <a:off x="4897470" y="398001"/>
            <a:ext cx="2020333" cy="1095134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 flipV="1">
            <a:off x="0" y="5597874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>
            <a:off x="10210801" y="1219"/>
            <a:ext cx="1981199" cy="1260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14" t="46779"/>
          <a:stretch>
            <a:fillRect/>
          </a:stretch>
        </p:blipFill>
        <p:spPr>
          <a:xfrm>
            <a:off x="0" y="-1"/>
            <a:ext cx="3268584" cy="1617786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714" r="31351" b="14323"/>
          <a:stretch>
            <a:fillRect/>
          </a:stretch>
        </p:blipFill>
        <p:spPr>
          <a:xfrm>
            <a:off x="6565767" y="0"/>
            <a:ext cx="5626234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4772" r="23374"/>
          <a:stretch>
            <a:fillRect/>
          </a:stretch>
        </p:blipFill>
        <p:spPr>
          <a:xfrm>
            <a:off x="7793442" y="-1"/>
            <a:ext cx="4398558" cy="431831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667" t="10322" r="14601" b="9883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8116" t="1648" b="50000"/>
          <a:stretch>
            <a:fillRect/>
          </a:stretch>
        </p:blipFill>
        <p:spPr>
          <a:xfrm>
            <a:off x="0" y="6260123"/>
            <a:ext cx="2419684" cy="5978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rgbClr val="4A5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latin typeface="包图简圆体" panose="02010601030101010101" pitchFamily="2" charset="-122"/>
            </a:endParaRP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1" y="1508787"/>
            <a:ext cx="9640360" cy="4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包图简圆体" panose="02010601030101010101" pitchFamily="2" charset="-122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包图简圆体" panose="02010601030101010101" pitchFamily="2" charset="-122"/>
            </a:endParaRPr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52669"/>
            <a:ext cx="4416171" cy="3744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包图简圆体" panose="02010601030101010101" pitchFamily="2" charset="-122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27915" y="452669"/>
            <a:ext cx="6240693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包图简圆体" panose="02010601030101010101" pitchFamily="2" charset="-122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包图简圆体" panose="02010601030101010101" pitchFamily="2" charset="-122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包图简圆体" panose="02010601030101010101" pitchFamily="2" charset="-122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包图简圆体" panose="02010601030101010101" pitchFamily="2" charset="-122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20038">
            <a:off x="5085834" y="316902"/>
            <a:ext cx="2020333" cy="1095134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0038">
            <a:off x="4897470" y="398001"/>
            <a:ext cx="2020333" cy="1095134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 flipV="1">
            <a:off x="0" y="5597874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>
            <a:off x="10210801" y="1219"/>
            <a:ext cx="1981199" cy="1260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14" t="46779"/>
          <a:stretch>
            <a:fillRect/>
          </a:stretch>
        </p:blipFill>
        <p:spPr>
          <a:xfrm>
            <a:off x="0" y="-1"/>
            <a:ext cx="3268584" cy="1617786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714" r="31351" b="14323"/>
          <a:stretch>
            <a:fillRect/>
          </a:stretch>
        </p:blipFill>
        <p:spPr>
          <a:xfrm>
            <a:off x="6565767" y="0"/>
            <a:ext cx="5626234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4772" r="23374"/>
          <a:stretch>
            <a:fillRect/>
          </a:stretch>
        </p:blipFill>
        <p:spPr>
          <a:xfrm>
            <a:off x="7793442" y="-1"/>
            <a:ext cx="4398558" cy="4318316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9667" t="10322" r="14601" b="9883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8116" t="1648" b="50000"/>
          <a:stretch>
            <a:fillRect/>
          </a:stretch>
        </p:blipFill>
        <p:spPr>
          <a:xfrm>
            <a:off x="0" y="6260123"/>
            <a:ext cx="2419684" cy="5978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rgbClr val="4A5A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>
              <a:latin typeface="包图简圆体" panose="02010601030101010101" pitchFamily="2" charset="-122"/>
            </a:endParaRP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01" y="1508787"/>
            <a:ext cx="9640360" cy="490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包图简圆体" panose="02010601030101010101" pitchFamily="2" charset="-122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包图简圆体" panose="02010601030101010101" pitchFamily="2" charset="-122"/>
            </a:endParaRPr>
          </a:p>
        </p:txBody>
      </p:sp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385" r="50000"/>
          <a:stretch>
            <a:fillRect/>
          </a:stretch>
        </p:blipFill>
        <p:spPr>
          <a:xfrm flipH="1">
            <a:off x="0" y="0"/>
            <a:ext cx="2264250" cy="109728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1852" t="10321" r="14601" b="57357"/>
          <a:stretch>
            <a:fillRect/>
          </a:stretch>
        </p:blipFill>
        <p:spPr>
          <a:xfrm flipH="1">
            <a:off x="0" y="1219"/>
            <a:ext cx="1981199" cy="126012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667" t="79832" r="58888" b="9883"/>
          <a:stretch>
            <a:fillRect/>
          </a:stretch>
        </p:blipFill>
        <p:spPr>
          <a:xfrm flipH="1" flipV="1">
            <a:off x="9281159" y="0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52669"/>
            <a:ext cx="4416171" cy="3744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包图简圆体" panose="02010601030101010101" pitchFamily="2" charset="-122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27915" y="452669"/>
            <a:ext cx="6240693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包图简圆体" panose="02010601030101010101" pitchFamily="2" charset="-122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包图简圆体" panose="02010601030101010101" pitchFamily="2" charset="-122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包图简圆体" panose="02010601030101010101" pitchFamily="2" charset="-122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包图简圆体" panose="02010601030101010101" pitchFamily="2" charset="-122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14" name="图形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116" t="1648" b="50000"/>
          <a:stretch>
            <a:fillRect/>
          </a:stretch>
        </p:blipFill>
        <p:spPr>
          <a:xfrm flipH="1">
            <a:off x="9772316" y="6260123"/>
            <a:ext cx="2419684" cy="597878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1852" t="10321" r="14601" b="57357"/>
          <a:stretch>
            <a:fillRect/>
          </a:stretch>
        </p:blipFill>
        <p:spPr>
          <a:xfrm flipV="1">
            <a:off x="10210801" y="5597874"/>
            <a:ext cx="1981199" cy="1260126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667" t="79832" r="58888" b="9883"/>
          <a:stretch>
            <a:fillRect/>
          </a:stretch>
        </p:blipFill>
        <p:spPr>
          <a:xfrm>
            <a:off x="-1" y="6211146"/>
            <a:ext cx="2910841" cy="6468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包图简圆体" panose="02010601030101010101" pitchFamily="2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包图简圆体" panose="02010601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包图简圆体" panose="02010601030101010101" pitchFamily="2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包图简圆体" panose="02010601030101010101" pitchFamily="2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包图简圆体" panose="02010601030101010101" pitchFamily="2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包图简圆体" panose="02010601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包图简圆体" panose="02010601030101010101" pitchFamily="2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包图简圆体" panose="02010601030101010101" pitchFamily="2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chart" Target="../charts/chart9.xml"/><Relationship Id="rId8" Type="http://schemas.openxmlformats.org/officeDocument/2006/relationships/chart" Target="../charts/chart8.xml"/><Relationship Id="rId7" Type="http://schemas.openxmlformats.org/officeDocument/2006/relationships/chart" Target="../charts/chart7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4" Type="http://schemas.openxmlformats.org/officeDocument/2006/relationships/slideLayout" Target="../slideLayouts/slideLayout5.xml"/><Relationship Id="rId13" Type="http://schemas.openxmlformats.org/officeDocument/2006/relationships/slide" Target="slide21.xml"/><Relationship Id="rId12" Type="http://schemas.openxmlformats.org/officeDocument/2006/relationships/slide" Target="slide20.xml"/><Relationship Id="rId11" Type="http://schemas.openxmlformats.org/officeDocument/2006/relationships/slide" Target="slide19.xml"/><Relationship Id="rId10" Type="http://schemas.openxmlformats.org/officeDocument/2006/relationships/slide" Target="slide18.xml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7.xml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7.xml"/><Relationship Id="rId1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7.xml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3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3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3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3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slide" Target="slide15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slide" Target="slide17.xml"/><Relationship Id="rId3" Type="http://schemas.openxmlformats.org/officeDocument/2006/relationships/image" Target="../media/image18.jpeg"/><Relationship Id="rId2" Type="http://schemas.openxmlformats.org/officeDocument/2006/relationships/slide" Target="slide16.xml"/><Relationship Id="rId1" Type="http://schemas.openxmlformats.org/officeDocument/2006/relationships/slide" Target="slide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75860" y="2756776"/>
            <a:ext cx="2240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4A5A69"/>
                </a:solidFill>
                <a:cs typeface="+mn-ea"/>
                <a:sym typeface="+mn-lt"/>
              </a:rPr>
              <a:t>侨译倌</a:t>
            </a:r>
            <a:endParaRPr lang="zh-CN" altLang="en-US" sz="5400" dirty="0">
              <a:solidFill>
                <a:srgbClr val="4A5A69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80066" y="3645381"/>
            <a:ext cx="40318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92A3B8"/>
                </a:solidFill>
                <a:cs typeface="+mn-ea"/>
                <a:sym typeface="+mn-lt"/>
              </a:rPr>
              <a:t>适用于华侨大学的</a:t>
            </a:r>
            <a:r>
              <a:rPr lang="zh-CN" altLang="en-US" dirty="0">
                <a:solidFill>
                  <a:srgbClr val="92A3B8"/>
                </a:solidFill>
                <a:cs typeface="+mn-ea"/>
                <a:sym typeface="+mn-lt"/>
              </a:rPr>
              <a:t>翻译软件</a:t>
            </a:r>
            <a:endParaRPr lang="zh-CN" altLang="en-US" dirty="0">
              <a:solidFill>
                <a:srgbClr val="92A3B8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41180" y="4049438"/>
            <a:ext cx="7109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HQUTranslator is a multilingual translation software for Hua Qiao University students, which supports text translation and photo translation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760562" y="3854616"/>
            <a:ext cx="1232694" cy="0"/>
          </a:xfrm>
          <a:prstGeom prst="line">
            <a:avLst/>
          </a:prstGeom>
          <a:ln>
            <a:solidFill>
              <a:srgbClr val="92A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8198744" y="3854616"/>
            <a:ext cx="1232694" cy="0"/>
          </a:xfrm>
          <a:prstGeom prst="line">
            <a:avLst/>
          </a:prstGeom>
          <a:ln>
            <a:solidFill>
              <a:srgbClr val="92A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43095" y="4001811"/>
            <a:ext cx="3922353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>
                <a:solidFill>
                  <a:srgbClr val="92A3B8"/>
                </a:solidFill>
                <a:cs typeface="+mn-ea"/>
                <a:sym typeface="+mn-lt"/>
              </a:rPr>
              <a:t>Project </a:t>
            </a:r>
            <a:r>
              <a:rPr lang="en-US" altLang="zh-CN" sz="1600" dirty="0">
                <a:solidFill>
                  <a:srgbClr val="92A3B8"/>
                </a:solidFill>
                <a:cs typeface="+mn-ea"/>
                <a:sym typeface="+mn-lt"/>
              </a:rPr>
              <a:t>Presentation</a:t>
            </a:r>
            <a:endParaRPr lang="en-US" altLang="zh-CN" sz="1600" dirty="0">
              <a:solidFill>
                <a:srgbClr val="92A3B8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58376" y="3235264"/>
            <a:ext cx="2570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rgbClr val="4A5A69"/>
                </a:solidFill>
                <a:cs typeface="+mn-ea"/>
                <a:sym typeface="+mn-lt"/>
              </a:rPr>
              <a:t>项目</a:t>
            </a:r>
            <a:r>
              <a:rPr lang="zh-CN" altLang="en-US" sz="4400" spc="300" dirty="0">
                <a:solidFill>
                  <a:srgbClr val="4A5A69"/>
                </a:solidFill>
                <a:cs typeface="+mn-ea"/>
                <a:sym typeface="+mn-lt"/>
              </a:rPr>
              <a:t>演示</a:t>
            </a:r>
            <a:endParaRPr lang="zh-CN" altLang="en-US" sz="4400" spc="300" dirty="0">
              <a:solidFill>
                <a:srgbClr val="4A5A69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43095" y="4401920"/>
            <a:ext cx="5569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Lorem ipsum dolor sit amet, consectetuer adipiscing elit. Maecenas porttitor congue massa.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Fusce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posuere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3095" y="2404268"/>
            <a:ext cx="2830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l"/>
            <a:r>
              <a:rPr lang="en-US" altLang="zh-CN" sz="4400" dirty="0">
                <a:solidFill>
                  <a:srgbClr val="92A3B8"/>
                </a:solidFill>
                <a:cs typeface="+mn-ea"/>
                <a:sym typeface="+mn-lt"/>
              </a:rPr>
              <a:t>PART 03</a:t>
            </a:r>
            <a:endParaRPr lang="zh-CN" altLang="en-US" sz="4400" dirty="0">
              <a:solidFill>
                <a:srgbClr val="92A3B8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0" y="0"/>
            <a:ext cx="12192635" cy="6857365"/>
          </a:xfrm>
          <a:prstGeom prst="rect">
            <a:avLst/>
          </a:prstGeom>
          <a:solidFill>
            <a:schemeClr val="dk1">
              <a:alpha val="86000"/>
            </a:schemeClr>
          </a:solidFill>
          <a:effectLst>
            <a:glow>
              <a:schemeClr val="accent1">
                <a:alpha val="100000"/>
              </a:schemeClr>
            </a:glow>
            <a:outerShdw dir="5400000" sx="1000" sy="1000" algn="ctr" rotWithShape="0">
              <a:srgbClr val="000000">
                <a:alpha val="100000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Final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067810" y="0"/>
            <a:ext cx="331089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43095" y="4001811"/>
            <a:ext cx="3922353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>
                <a:solidFill>
                  <a:srgbClr val="92A3B8"/>
                </a:solidFill>
                <a:cs typeface="+mn-ea"/>
                <a:sym typeface="+mn-lt"/>
              </a:rPr>
              <a:t>Summary</a:t>
            </a:r>
            <a:endParaRPr lang="en-US" altLang="zh-CN" sz="1600" dirty="0">
              <a:solidFill>
                <a:srgbClr val="92A3B8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55276" y="3235264"/>
            <a:ext cx="13766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rgbClr val="4A5A69"/>
                </a:solidFill>
                <a:cs typeface="+mn-ea"/>
                <a:sym typeface="+mn-lt"/>
              </a:rPr>
              <a:t>总结</a:t>
            </a:r>
            <a:endParaRPr lang="zh-CN" altLang="en-US" sz="4400" spc="300" dirty="0">
              <a:solidFill>
                <a:srgbClr val="4A5A69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43095" y="4401920"/>
            <a:ext cx="5569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Lorem ipsum dolor sit amet, consectetuer adipiscing elit. Maecenas porttitor congue massa.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Fusce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posuere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3095" y="2404268"/>
            <a:ext cx="2830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l"/>
            <a:r>
              <a:rPr lang="en-US" altLang="zh-CN" sz="4400" dirty="0">
                <a:solidFill>
                  <a:srgbClr val="92A3B8"/>
                </a:solidFill>
                <a:cs typeface="+mn-ea"/>
                <a:sym typeface="+mn-lt"/>
              </a:rPr>
              <a:t>PART 04</a:t>
            </a:r>
            <a:endParaRPr lang="zh-CN" altLang="en-US" sz="4400" dirty="0">
              <a:solidFill>
                <a:srgbClr val="92A3B8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48960" y="60268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4A5A69"/>
                </a:solidFill>
                <a:cs typeface="+mn-ea"/>
                <a:sym typeface="+mn-lt"/>
              </a:rPr>
              <a:t>总结</a:t>
            </a:r>
            <a:endParaRPr lang="zh-CN" altLang="en-US" sz="2800" dirty="0">
              <a:solidFill>
                <a:srgbClr val="4A5A69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73873" y="1062400"/>
            <a:ext cx="32442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100" dirty="0">
                <a:solidFill>
                  <a:srgbClr val="92A3B8"/>
                </a:solidFill>
                <a:cs typeface="+mn-ea"/>
                <a:sym typeface="+mn-lt"/>
              </a:rPr>
              <a:t>Enter your text here</a:t>
            </a:r>
            <a:endParaRPr lang="zh-CN" altLang="en-US" sz="1100" dirty="0">
              <a:solidFill>
                <a:srgbClr val="92A3B8"/>
              </a:solidFill>
              <a:cs typeface="+mn-ea"/>
              <a:sym typeface="+mn-lt"/>
            </a:endParaRPr>
          </a:p>
        </p:txBody>
      </p:sp>
      <p:graphicFrame>
        <p:nvGraphicFramePr>
          <p:cNvPr id="4" name="Chart 7"/>
          <p:cNvGraphicFramePr/>
          <p:nvPr/>
        </p:nvGraphicFramePr>
        <p:xfrm>
          <a:off x="922059" y="4275556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7" name="Chart 5"/>
          <p:cNvGraphicFramePr/>
          <p:nvPr/>
        </p:nvGraphicFramePr>
        <p:xfrm>
          <a:off x="6254837" y="4275556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4"/>
          <p:cNvSpPr txBox="1"/>
          <p:nvPr/>
        </p:nvSpPr>
        <p:spPr>
          <a:xfrm>
            <a:off x="8164060" y="4106604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A5A69"/>
                </a:solidFill>
                <a:cs typeface="+mn-ea"/>
                <a:sym typeface="+mn-lt"/>
              </a:rPr>
              <a:t>40%</a:t>
            </a:r>
            <a:endParaRPr lang="ko-KR" altLang="en-US" sz="2400" b="1" dirty="0">
              <a:solidFill>
                <a:srgbClr val="4A5A69"/>
              </a:solidFill>
              <a:cs typeface="+mn-ea"/>
              <a:sym typeface="+mn-lt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2830830" y="4106604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A5A69"/>
                </a:solidFill>
                <a:cs typeface="+mn-ea"/>
                <a:sym typeface="+mn-lt"/>
              </a:rPr>
              <a:t>80%</a:t>
            </a:r>
            <a:endParaRPr lang="ko-KR" altLang="en-US" sz="2400" b="1" dirty="0">
              <a:solidFill>
                <a:srgbClr val="4A5A69"/>
              </a:solidFill>
              <a:cs typeface="+mn-ea"/>
              <a:sym typeface="+mn-lt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2830830" y="1748250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A5A69"/>
                </a:solidFill>
                <a:cs typeface="+mn-ea"/>
                <a:sym typeface="+mn-lt"/>
              </a:rPr>
              <a:t>60%</a:t>
            </a:r>
            <a:endParaRPr lang="ko-KR" altLang="en-US" sz="2400" b="1" dirty="0">
              <a:solidFill>
                <a:srgbClr val="4A5A69"/>
              </a:solidFill>
              <a:cs typeface="+mn-ea"/>
              <a:sym typeface="+mn-lt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8164060" y="1748249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A5A69"/>
                </a:solidFill>
                <a:cs typeface="+mn-ea"/>
                <a:sym typeface="+mn-lt"/>
              </a:rPr>
              <a:t>50%</a:t>
            </a:r>
            <a:endParaRPr lang="ko-KR" altLang="en-US" sz="2400" b="1" dirty="0">
              <a:solidFill>
                <a:srgbClr val="4A5A69"/>
              </a:solidFill>
              <a:cs typeface="+mn-ea"/>
              <a:sym typeface="+mn-lt"/>
            </a:endParaRPr>
          </a:p>
        </p:txBody>
      </p:sp>
      <p:graphicFrame>
        <p:nvGraphicFramePr>
          <p:cNvPr id="12" name="Chart 10"/>
          <p:cNvGraphicFramePr/>
          <p:nvPr/>
        </p:nvGraphicFramePr>
        <p:xfrm>
          <a:off x="6466300" y="4477118"/>
          <a:ext cx="1243450" cy="1224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Group 14"/>
          <p:cNvGrpSpPr/>
          <p:nvPr/>
        </p:nvGrpSpPr>
        <p:grpSpPr>
          <a:xfrm>
            <a:off x="2830830" y="2266227"/>
            <a:ext cx="3265170" cy="492617"/>
            <a:chOff x="803640" y="3362835"/>
            <a:chExt cx="2059657" cy="492617"/>
          </a:xfrm>
        </p:grpSpPr>
        <p:sp>
          <p:nvSpPr>
            <p:cNvPr id="14" name="TextBox 10"/>
            <p:cNvSpPr txBox="1"/>
            <p:nvPr/>
          </p:nvSpPr>
          <p:spPr>
            <a:xfrm>
              <a:off x="803640" y="3579862"/>
              <a:ext cx="2059657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Problems caused by local scrolling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TextBox 11">
              <a:hlinkClick r:id="rId10" tooltip="" action="ppaction://hlinksldjump"/>
            </p:cNvPr>
            <p:cNvSpPr txBox="1"/>
            <p:nvPr/>
          </p:nvSpPr>
          <p:spPr>
            <a:xfrm>
              <a:off x="803640" y="3362835"/>
              <a:ext cx="2059657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局部滚动引发的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问题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17"/>
          <p:cNvGrpSpPr/>
          <p:nvPr/>
        </p:nvGrpSpPr>
        <p:grpSpPr>
          <a:xfrm>
            <a:off x="8164060" y="2266227"/>
            <a:ext cx="3265170" cy="677402"/>
            <a:chOff x="803640" y="3362835"/>
            <a:chExt cx="2059657" cy="677402"/>
          </a:xfrm>
        </p:grpSpPr>
        <p:sp>
          <p:nvSpPr>
            <p:cNvPr id="17" name="TextBox 13"/>
            <p:cNvSpPr txBox="1"/>
            <p:nvPr/>
          </p:nvSpPr>
          <p:spPr>
            <a:xfrm>
              <a:off x="803640" y="3579862"/>
              <a:ext cx="205965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Problems caused by too large pictures during real machine test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14">
              <a:hlinkClick r:id="rId11" tooltip="" action="ppaction://hlinksldjump"/>
            </p:cNvPr>
            <p:cNvSpPr txBox="1"/>
            <p:nvPr/>
          </p:nvSpPr>
          <p:spPr>
            <a:xfrm>
              <a:off x="803640" y="3362835"/>
              <a:ext cx="2059657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>
                  <a:sym typeface="+mn-ea"/>
                </a:rPr>
                <a:t>真机测试时图片过大引发的问题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Group 20"/>
          <p:cNvGrpSpPr/>
          <p:nvPr/>
        </p:nvGrpSpPr>
        <p:grpSpPr>
          <a:xfrm>
            <a:off x="2830830" y="4620014"/>
            <a:ext cx="3265170" cy="492617"/>
            <a:chOff x="803640" y="3362835"/>
            <a:chExt cx="2059657" cy="492617"/>
          </a:xfrm>
        </p:grpSpPr>
        <p:sp>
          <p:nvSpPr>
            <p:cNvPr id="20" name="TextBox 16"/>
            <p:cNvSpPr txBox="1"/>
            <p:nvPr/>
          </p:nvSpPr>
          <p:spPr>
            <a:xfrm>
              <a:off x="803640" y="3579862"/>
              <a:ext cx="2059657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Process synchronization problem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TextBox 17">
              <a:hlinkClick r:id="rId12" tooltip="" action="ppaction://hlinksldjump"/>
            </p:cNvPr>
            <p:cNvSpPr txBox="1"/>
            <p:nvPr/>
          </p:nvSpPr>
          <p:spPr>
            <a:xfrm>
              <a:off x="803640" y="3362835"/>
              <a:ext cx="2059657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进程同步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问题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Group 23"/>
          <p:cNvGrpSpPr/>
          <p:nvPr/>
        </p:nvGrpSpPr>
        <p:grpSpPr>
          <a:xfrm>
            <a:off x="8164060" y="4620014"/>
            <a:ext cx="3265170" cy="492617"/>
            <a:chOff x="803640" y="3362835"/>
            <a:chExt cx="2059657" cy="492617"/>
          </a:xfrm>
        </p:grpSpPr>
        <p:sp>
          <p:nvSpPr>
            <p:cNvPr id="23" name="TextBox 19"/>
            <p:cNvSpPr txBox="1"/>
            <p:nvPr/>
          </p:nvSpPr>
          <p:spPr>
            <a:xfrm>
              <a:off x="803640" y="3579862"/>
              <a:ext cx="2059657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Interface parameter transfer problem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TextBox 20">
              <a:hlinkClick r:id="rId13" tooltip="" action="ppaction://hlinksldjump"/>
            </p:cNvPr>
            <p:cNvSpPr txBox="1"/>
            <p:nvPr/>
          </p:nvSpPr>
          <p:spPr>
            <a:xfrm>
              <a:off x="803640" y="3362835"/>
              <a:ext cx="2059657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接口传参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问题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25" name="Chart 5"/>
          <p:cNvGraphicFramePr/>
          <p:nvPr/>
        </p:nvGraphicFramePr>
        <p:xfrm>
          <a:off x="922059" y="4316206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Chart 10"/>
          <p:cNvGraphicFramePr/>
          <p:nvPr/>
        </p:nvGraphicFramePr>
        <p:xfrm>
          <a:off x="1138083" y="4517768"/>
          <a:ext cx="1243450" cy="1224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Chart 5"/>
          <p:cNvGraphicFramePr/>
          <p:nvPr/>
        </p:nvGraphicFramePr>
        <p:xfrm>
          <a:off x="6254837" y="1892265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8" name="Chart 10"/>
          <p:cNvGraphicFramePr/>
          <p:nvPr/>
        </p:nvGraphicFramePr>
        <p:xfrm>
          <a:off x="6470861" y="2093827"/>
          <a:ext cx="1243450" cy="1224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9" name="Chart 5"/>
          <p:cNvGraphicFramePr/>
          <p:nvPr/>
        </p:nvGraphicFramePr>
        <p:xfrm>
          <a:off x="922059" y="1892265"/>
          <a:ext cx="1660648" cy="1721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0" name="Chart 10"/>
          <p:cNvGraphicFramePr/>
          <p:nvPr/>
        </p:nvGraphicFramePr>
        <p:xfrm>
          <a:off x="1138083" y="2093827"/>
          <a:ext cx="1243450" cy="1224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3679" y="2756776"/>
            <a:ext cx="5724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4A5A69"/>
                </a:solidFill>
                <a:cs typeface="+mn-ea"/>
                <a:sym typeface="+mn-lt"/>
              </a:rPr>
              <a:t>感谢您的耐心观看</a:t>
            </a:r>
            <a:endParaRPr lang="zh-CN" altLang="en-US" sz="5400" dirty="0">
              <a:solidFill>
                <a:srgbClr val="4A5A69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80066" y="3645381"/>
            <a:ext cx="403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92A3B8"/>
                </a:solidFill>
                <a:cs typeface="+mn-ea"/>
                <a:sym typeface="+mn-lt"/>
              </a:rPr>
              <a:t>简约商务通用模板</a:t>
            </a:r>
            <a:endParaRPr lang="zh-CN" altLang="en-US" dirty="0">
              <a:solidFill>
                <a:srgbClr val="92A3B8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41180" y="4049438"/>
            <a:ext cx="7109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Lorem ipsum dolor sit amet, consectetuer adipiscing elit. Maecenas porttitor congue massa. Fusce posuere, magna sed pulvinar ultricies, purus lectus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malesuada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 libero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760562" y="3854616"/>
            <a:ext cx="1232694" cy="0"/>
          </a:xfrm>
          <a:prstGeom prst="line">
            <a:avLst/>
          </a:prstGeom>
          <a:ln>
            <a:solidFill>
              <a:srgbClr val="92A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8198744" y="3854616"/>
            <a:ext cx="1232694" cy="0"/>
          </a:xfrm>
          <a:prstGeom prst="line">
            <a:avLst/>
          </a:prstGeom>
          <a:ln>
            <a:solidFill>
              <a:srgbClr val="92A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Placeholder 2" descr="侨译官-模块图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395720" y="2168525"/>
            <a:ext cx="3863975" cy="3416935"/>
          </a:xfrm>
          <a:prstGeom prst="rect">
            <a:avLst/>
          </a:prstGeom>
        </p:spPr>
      </p:pic>
      <p:sp>
        <p:nvSpPr>
          <p:cNvPr id="7" name="Text Box 6">
            <a:hlinkClick r:id="rId2" action="ppaction://hlinksldjump"/>
          </p:cNvPr>
          <p:cNvSpPr txBox="1"/>
          <p:nvPr/>
        </p:nvSpPr>
        <p:spPr>
          <a:xfrm>
            <a:off x="1530985" y="496506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侨译官</a:t>
            </a:r>
            <a:r>
              <a:rPr lang="zh-CN" altLang="en-US"/>
              <a:t>模块流程图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Placeholder 1" descr="侨译官-图片翻译流程图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216525" y="87630"/>
            <a:ext cx="6186170" cy="6580505"/>
          </a:xfrm>
          <a:prstGeom prst="rect">
            <a:avLst/>
          </a:prstGeom>
        </p:spPr>
      </p:pic>
      <p:sp>
        <p:nvSpPr>
          <p:cNvPr id="4" name="Text Box 3">
            <a:hlinkClick r:id="rId2" action="ppaction://hlinksldjump"/>
          </p:cNvPr>
          <p:cNvSpPr txBox="1"/>
          <p:nvPr/>
        </p:nvSpPr>
        <p:spPr>
          <a:xfrm>
            <a:off x="1409065" y="4924425"/>
            <a:ext cx="25679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侨译官</a:t>
            </a:r>
            <a:r>
              <a:rPr lang="en-US" altLang="zh-CN"/>
              <a:t>-</a:t>
            </a:r>
            <a:r>
              <a:rPr lang="zh-CN" altLang="en-US"/>
              <a:t>图片翻译</a:t>
            </a:r>
            <a:r>
              <a:rPr lang="zh-CN" altLang="en-US"/>
              <a:t>流程图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Placeholder 1" descr="侨译官-文本翻译流程图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418455" y="616585"/>
            <a:ext cx="5889625" cy="6014085"/>
          </a:xfrm>
          <a:prstGeom prst="rect">
            <a:avLst/>
          </a:prstGeom>
        </p:spPr>
      </p:pic>
      <p:sp>
        <p:nvSpPr>
          <p:cNvPr id="3" name="Text Box 2">
            <a:hlinkClick r:id="rId2" action="ppaction://hlinksldjump"/>
          </p:cNvPr>
          <p:cNvSpPr txBox="1"/>
          <p:nvPr/>
        </p:nvSpPr>
        <p:spPr>
          <a:xfrm>
            <a:off x="1125220" y="4954905"/>
            <a:ext cx="3025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侨译官</a:t>
            </a:r>
            <a:r>
              <a:rPr lang="en-US" altLang="zh-CN"/>
              <a:t>-</a:t>
            </a:r>
            <a:r>
              <a:rPr lang="zh-CN" altLang="en-US"/>
              <a:t>文本翻译</a:t>
            </a:r>
            <a:r>
              <a:rPr lang="zh-CN" altLang="en-US"/>
              <a:t>模块流程图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Placeholder 1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017895" y="2687955"/>
            <a:ext cx="4620260" cy="2377440"/>
          </a:xfrm>
          <a:prstGeom prst="rect">
            <a:avLst/>
          </a:prstGeom>
        </p:spPr>
      </p:pic>
      <p:sp>
        <p:nvSpPr>
          <p:cNvPr id="3" name="Text Box 2">
            <a:hlinkClick r:id="rId2" tooltip="" action="ppaction://hlinksldjump"/>
          </p:cNvPr>
          <p:cNvSpPr txBox="1"/>
          <p:nvPr/>
        </p:nvSpPr>
        <p:spPr>
          <a:xfrm>
            <a:off x="1378585" y="502602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局部滑动引起的</a:t>
            </a:r>
            <a:r>
              <a:rPr lang="zh-CN" altLang="en-US"/>
              <a:t>问题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729615" y="1607185"/>
            <a:ext cx="42151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在页面设计时，为显示历史记录，将文本翻译页面设计为下半部分可滑动模式。实现时最初采用的</a:t>
            </a:r>
            <a:r>
              <a:rPr lang="en-US" altLang="zh-CN" sz="1200"/>
              <a:t>RecycleView</a:t>
            </a:r>
            <a:r>
              <a:rPr lang="zh-CN" altLang="en-US" sz="1200"/>
              <a:t>会导致全屏滑动或设置宽高无效的问题。采用</a:t>
            </a:r>
            <a:r>
              <a:rPr lang="en-US" altLang="zh-CN" sz="1200"/>
              <a:t>ScrollView</a:t>
            </a:r>
            <a:r>
              <a:rPr lang="zh-CN" altLang="en-US" sz="1200"/>
              <a:t>时发现</a:t>
            </a:r>
            <a:r>
              <a:rPr lang="en-US" altLang="zh-CN" sz="1200"/>
              <a:t>ScrollView</a:t>
            </a:r>
            <a:r>
              <a:rPr lang="zh-CN" altLang="en-US" sz="1200"/>
              <a:t>内部只能有一个子元素，最终我们采用</a:t>
            </a:r>
            <a:r>
              <a:rPr lang="en-US" altLang="zh-CN" sz="1200"/>
              <a:t>ScrollView</a:t>
            </a:r>
            <a:r>
              <a:rPr lang="zh-CN" altLang="en-US" sz="1200"/>
              <a:t>嵌套</a:t>
            </a:r>
            <a:r>
              <a:rPr lang="en-US" altLang="zh-CN" sz="1200"/>
              <a:t>LinearLayout</a:t>
            </a:r>
            <a:r>
              <a:rPr lang="zh-CN" altLang="en-US" sz="1200"/>
              <a:t>的形式，实现局部滚动效果。</a:t>
            </a:r>
            <a:endParaRPr lang="zh-CN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Placeholder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017895" y="2593340"/>
            <a:ext cx="4620260" cy="2566035"/>
          </a:xfrm>
          <a:prstGeom prst="rect">
            <a:avLst/>
          </a:prstGeom>
        </p:spPr>
      </p:pic>
      <p:sp>
        <p:nvSpPr>
          <p:cNvPr id="5" name="Text Box 4">
            <a:hlinkClick r:id="rId2" tooltip="" action="ppaction://hlinksldjump"/>
          </p:cNvPr>
          <p:cNvSpPr txBox="1"/>
          <p:nvPr/>
        </p:nvSpPr>
        <p:spPr>
          <a:xfrm>
            <a:off x="993775" y="4985385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真机测试时图片过大引发的</a:t>
            </a:r>
            <a:r>
              <a:rPr lang="zh-CN" altLang="en-US"/>
              <a:t>问题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993775" y="1922145"/>
            <a:ext cx="4000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在虚拟机测试阶段，从图库上传的图片不存在问题，但当使用真机测试时，</a:t>
            </a:r>
            <a:r>
              <a:rPr lang="zh-CN" altLang="en-US" sz="1200"/>
              <a:t>由于图片过大而导致服务器无法接收。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zh-CN" altLang="en-US" sz="1200"/>
              <a:t>尝试质量压缩、采样率压缩、</a:t>
            </a:r>
            <a:r>
              <a:rPr lang="en-US" altLang="zh-CN" sz="1200"/>
              <a:t>RGB_565</a:t>
            </a:r>
            <a:r>
              <a:rPr lang="zh-CN" altLang="en-US" sz="1200"/>
              <a:t>压缩无果，最终采用</a:t>
            </a:r>
            <a:r>
              <a:rPr lang="en-US" altLang="zh-CN" sz="1200"/>
              <a:t>Bitmap.createScaledBitmap()</a:t>
            </a:r>
            <a:r>
              <a:rPr lang="zh-CN" altLang="en-US" sz="1200"/>
              <a:t>方法压缩图片。</a:t>
            </a:r>
            <a:endParaRPr lang="zh-CN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8267" y="3014843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rgbClr val="231E1F"/>
                </a:solidFill>
                <a:cs typeface="+mn-ea"/>
                <a:sym typeface="+mn-lt"/>
              </a:rPr>
              <a:t>项目</a:t>
            </a:r>
            <a:r>
              <a:rPr lang="zh-CN" altLang="en-US" sz="2400" b="1" spc="300" dirty="0">
                <a:solidFill>
                  <a:srgbClr val="231E1F"/>
                </a:solidFill>
                <a:cs typeface="+mn-ea"/>
                <a:sym typeface="+mn-lt"/>
              </a:rPr>
              <a:t>介绍</a:t>
            </a:r>
            <a:endParaRPr lang="zh-CN" altLang="en-US" sz="2400" b="1" spc="300" dirty="0">
              <a:solidFill>
                <a:srgbClr val="231E1F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08267" y="3383861"/>
            <a:ext cx="2271776" cy="275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Maecenas </a:t>
            </a:r>
            <a:r>
              <a:rPr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massa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89104" y="3037094"/>
            <a:ext cx="76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514410" y="3267447"/>
            <a:ext cx="138186" cy="138186"/>
          </a:xfrm>
          <a:prstGeom prst="ellipse">
            <a:avLst/>
          </a:prstGeom>
          <a:solidFill>
            <a:srgbClr val="92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31120" y="3014843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rgbClr val="231E1F"/>
                </a:solidFill>
                <a:cs typeface="+mn-ea"/>
                <a:sym typeface="+mn-lt"/>
              </a:rPr>
              <a:t>设计</a:t>
            </a:r>
            <a:r>
              <a:rPr lang="zh-CN" altLang="en-US" sz="2400" b="1" spc="300" dirty="0">
                <a:solidFill>
                  <a:srgbClr val="231E1F"/>
                </a:solidFill>
                <a:cs typeface="+mn-ea"/>
                <a:sym typeface="+mn-lt"/>
              </a:rPr>
              <a:t>分析</a:t>
            </a:r>
            <a:endParaRPr lang="zh-CN" altLang="en-US" sz="2400" b="1" spc="300" dirty="0">
              <a:solidFill>
                <a:srgbClr val="231E1F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31120" y="3383861"/>
            <a:ext cx="2271776" cy="275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Maecenas </a:t>
            </a:r>
            <a:r>
              <a:rPr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massa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11957" y="3037094"/>
            <a:ext cx="76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937263" y="3267447"/>
            <a:ext cx="138186" cy="138186"/>
          </a:xfrm>
          <a:prstGeom prst="ellipse">
            <a:avLst/>
          </a:prstGeom>
          <a:solidFill>
            <a:srgbClr val="92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08267" y="4496238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rgbClr val="231E1F"/>
                </a:solidFill>
                <a:cs typeface="+mn-ea"/>
                <a:sym typeface="+mn-lt"/>
              </a:rPr>
              <a:t>项目</a:t>
            </a:r>
            <a:r>
              <a:rPr lang="zh-CN" altLang="en-US" sz="2400" b="1" spc="300" dirty="0">
                <a:solidFill>
                  <a:srgbClr val="231E1F"/>
                </a:solidFill>
                <a:cs typeface="+mn-ea"/>
                <a:sym typeface="+mn-lt"/>
              </a:rPr>
              <a:t>演示</a:t>
            </a:r>
            <a:endParaRPr lang="zh-CN" altLang="en-US" sz="2400" b="1" spc="300" dirty="0">
              <a:solidFill>
                <a:srgbClr val="231E1F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08267" y="4865256"/>
            <a:ext cx="2271776" cy="275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Maecenas </a:t>
            </a:r>
            <a:r>
              <a:rPr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massa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89104" y="4518489"/>
            <a:ext cx="76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514410" y="4748842"/>
            <a:ext cx="138186" cy="138186"/>
          </a:xfrm>
          <a:prstGeom prst="ellipse">
            <a:avLst/>
          </a:prstGeom>
          <a:solidFill>
            <a:srgbClr val="92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131120" y="4496238"/>
            <a:ext cx="868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rgbClr val="231E1F"/>
                </a:solidFill>
                <a:cs typeface="+mn-ea"/>
                <a:sym typeface="+mn-lt"/>
              </a:rPr>
              <a:t>总结</a:t>
            </a:r>
            <a:endParaRPr lang="zh-CN" altLang="en-US" sz="2400" b="1" spc="300" dirty="0">
              <a:solidFill>
                <a:srgbClr val="231E1F"/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31120" y="4865256"/>
            <a:ext cx="2271776" cy="275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Maecenas </a:t>
            </a:r>
            <a:r>
              <a:rPr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porttitor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congue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ko-KR" sz="9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massa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. 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11957" y="4518489"/>
            <a:ext cx="76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37263" y="4748842"/>
            <a:ext cx="138186" cy="138186"/>
          </a:xfrm>
          <a:prstGeom prst="ellipse">
            <a:avLst/>
          </a:prstGeom>
          <a:solidFill>
            <a:srgbClr val="92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399335" y="791623"/>
            <a:ext cx="13933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spc="300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endParaRPr lang="zh-CN" altLang="en-US" sz="44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20343" y="1580892"/>
            <a:ext cx="2351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Placeholder 1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017895" y="2749550"/>
            <a:ext cx="4620260" cy="2253615"/>
          </a:xfrm>
          <a:prstGeom prst="rect">
            <a:avLst/>
          </a:prstGeom>
        </p:spPr>
      </p:pic>
      <p:sp>
        <p:nvSpPr>
          <p:cNvPr id="3" name="Text Box 2">
            <a:hlinkClick r:id="rId2" tooltip="" action="ppaction://hlinksldjump"/>
          </p:cNvPr>
          <p:cNvSpPr txBox="1"/>
          <p:nvPr/>
        </p:nvSpPr>
        <p:spPr>
          <a:xfrm>
            <a:off x="1723390" y="500316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/>
              <a:t>进程同步</a:t>
            </a:r>
            <a:r>
              <a:rPr lang="zh-CN"/>
              <a:t>问题</a:t>
            </a:r>
            <a:endParaRPr lang="zh-CN"/>
          </a:p>
        </p:txBody>
      </p:sp>
      <p:sp>
        <p:nvSpPr>
          <p:cNvPr id="4" name="Text Box 3"/>
          <p:cNvSpPr txBox="1"/>
          <p:nvPr/>
        </p:nvSpPr>
        <p:spPr>
          <a:xfrm>
            <a:off x="975360" y="1550670"/>
            <a:ext cx="448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调用接口时需要新建一个线程，而新建的线程和主线程是异步的，会导致传值为空的问题，使用</a:t>
            </a:r>
            <a:r>
              <a:rPr lang="en-US" altLang="zh-CN" sz="1200"/>
              <a:t>Runable</a:t>
            </a:r>
            <a:r>
              <a:rPr lang="zh-CN" altLang="en-US" sz="1200"/>
              <a:t>接口，在获取剪贴板对象时会报错，所以，我们采用</a:t>
            </a:r>
            <a:r>
              <a:rPr lang="en-US" altLang="zh-CN" sz="1200"/>
              <a:t>FutureTask</a:t>
            </a:r>
            <a:r>
              <a:rPr lang="zh-CN" altLang="en-US" sz="1200"/>
              <a:t>对象获取返回值，并在主线程中设置剪贴板内容。</a:t>
            </a:r>
            <a:endParaRPr lang="zh-CN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Placeholder 1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461125" y="2168525"/>
            <a:ext cx="3733165" cy="3416935"/>
          </a:xfrm>
          <a:prstGeom prst="rect">
            <a:avLst/>
          </a:prstGeom>
        </p:spPr>
      </p:pic>
      <p:sp>
        <p:nvSpPr>
          <p:cNvPr id="3" name="Text Box 2">
            <a:hlinkClick r:id="rId2" tooltip="" action="ppaction://hlinksldjump"/>
          </p:cNvPr>
          <p:cNvSpPr txBox="1"/>
          <p:nvPr/>
        </p:nvSpPr>
        <p:spPr>
          <a:xfrm>
            <a:off x="1744345" y="499618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接口传参</a:t>
            </a:r>
            <a:r>
              <a:rPr lang="zh-CN" altLang="en-US"/>
              <a:t>问题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939800" y="1932305"/>
            <a:ext cx="41560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sz="1200"/>
              <a:t>在使用有道云图片翻译的API时候，发现使用JSONObject类来封装参数时请求API会报错，后来才发现该API是采用“KEY1=VALUE1&amp;KEY2=VALUE2&amp;…”这种形式接收的参数，于是我们用StringBuilder来手动拼接参数。</a:t>
            </a:r>
            <a:endParaRPr 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43095" y="4001811"/>
            <a:ext cx="3922353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>
                <a:solidFill>
                  <a:srgbClr val="92A3B8"/>
                </a:solidFill>
                <a:cs typeface="+mn-ea"/>
                <a:sym typeface="+mn-lt"/>
              </a:rPr>
              <a:t>Program </a:t>
            </a:r>
            <a:r>
              <a:rPr lang="en-US" altLang="zh-CN" sz="1600" dirty="0">
                <a:solidFill>
                  <a:srgbClr val="92A3B8"/>
                </a:solidFill>
                <a:cs typeface="+mn-ea"/>
                <a:sym typeface="+mn-lt"/>
              </a:rPr>
              <a:t>Introduction</a:t>
            </a:r>
            <a:endParaRPr lang="en-US" altLang="zh-CN" sz="1600" dirty="0">
              <a:solidFill>
                <a:srgbClr val="92A3B8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58376" y="3235264"/>
            <a:ext cx="2570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rgbClr val="4A5A69"/>
                </a:solidFill>
                <a:cs typeface="+mn-ea"/>
                <a:sym typeface="+mn-lt"/>
              </a:rPr>
              <a:t>项目</a:t>
            </a:r>
            <a:r>
              <a:rPr lang="zh-CN" altLang="en-US" sz="4400" spc="300" dirty="0">
                <a:solidFill>
                  <a:srgbClr val="4A5A69"/>
                </a:solidFill>
                <a:cs typeface="+mn-ea"/>
                <a:sym typeface="+mn-lt"/>
              </a:rPr>
              <a:t>介绍</a:t>
            </a:r>
            <a:endParaRPr lang="zh-CN" altLang="en-US" sz="4400" spc="300" dirty="0">
              <a:solidFill>
                <a:srgbClr val="4A5A69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43095" y="4401920"/>
            <a:ext cx="5569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Lorem ipsum dolor sit amet, consectetuer adipiscing elit. Maecenas porttitor congue massa.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Fusce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posuere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3095" y="2404268"/>
            <a:ext cx="2830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l"/>
            <a:r>
              <a:rPr lang="en-US" altLang="zh-CN" sz="4400" dirty="0">
                <a:solidFill>
                  <a:srgbClr val="92A3B8"/>
                </a:solidFill>
                <a:cs typeface="+mn-ea"/>
                <a:sym typeface="+mn-lt"/>
              </a:rPr>
              <a:t>PART 01</a:t>
            </a:r>
            <a:endParaRPr lang="zh-CN" altLang="en-US" sz="4400" dirty="0">
              <a:solidFill>
                <a:srgbClr val="92A3B8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18947" y="1857095"/>
            <a:ext cx="4674501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ko-KR" sz="1400" b="1" dirty="0">
                <a:solidFill>
                  <a:srgbClr val="4A5A69"/>
                </a:solidFill>
                <a:cs typeface="+mn-ea"/>
                <a:sym typeface="+mn-lt"/>
              </a:rPr>
              <a:t>华侨大学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是是首批有资格招收外国留学生的单位，香港政府特许的招收副学士升学试点大学之一，因此，我们学校侨生与海外学生所占的比例相对其他大学来说较大，可能会出现语言不通的问题。出于解决这样的问题，我们开发了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“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侨译官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”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这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款软件。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414" y="4620142"/>
            <a:ext cx="364840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ko-KR" sz="1400" b="1" dirty="0">
                <a:solidFill>
                  <a:srgbClr val="4A5A69"/>
                </a:solidFill>
                <a:cs typeface="+mn-ea"/>
                <a:sym typeface="+mn-lt"/>
              </a:rPr>
              <a:t>HQUT'ran'slator. 侨译官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是一个基于百度翻译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和有道翻译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实现的翻译软件。本软件实现了文本翻译、图片翻译等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功能。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93360" y="60268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4A5A69"/>
                </a:solidFill>
                <a:cs typeface="+mn-ea"/>
                <a:sym typeface="+mn-lt"/>
              </a:rPr>
              <a:t>项目</a:t>
            </a:r>
            <a:r>
              <a:rPr lang="zh-CN" altLang="en-US" sz="2800" dirty="0">
                <a:solidFill>
                  <a:srgbClr val="4A5A69"/>
                </a:solidFill>
                <a:cs typeface="+mn-ea"/>
                <a:sym typeface="+mn-lt"/>
              </a:rPr>
              <a:t>介绍</a:t>
            </a:r>
            <a:endParaRPr lang="zh-CN" altLang="en-US" sz="2800" dirty="0">
              <a:solidFill>
                <a:srgbClr val="4A5A69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73873" y="1062400"/>
            <a:ext cx="3244254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100" dirty="0">
                <a:solidFill>
                  <a:srgbClr val="92A3B8"/>
                </a:solidFill>
                <a:cs typeface="+mn-ea"/>
                <a:sym typeface="+mn-lt"/>
              </a:rPr>
              <a:t>Program </a:t>
            </a:r>
            <a:r>
              <a:rPr lang="en-US" altLang="zh-CN" sz="1100" dirty="0">
                <a:solidFill>
                  <a:srgbClr val="92A3B8"/>
                </a:solidFill>
                <a:cs typeface="+mn-ea"/>
                <a:sym typeface="+mn-lt"/>
              </a:rPr>
              <a:t>Introduction</a:t>
            </a:r>
            <a:endParaRPr lang="en-US" altLang="zh-CN" sz="1100" dirty="0">
              <a:solidFill>
                <a:srgbClr val="92A3B8"/>
              </a:solidFill>
              <a:cs typeface="+mn-ea"/>
              <a:sym typeface="+mn-lt"/>
            </a:endParaRPr>
          </a:p>
        </p:txBody>
      </p:sp>
      <p:pic>
        <p:nvPicPr>
          <p:cNvPr id="6" name="Picture Placeholder 5" descr="logo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606540" y="2168525"/>
            <a:ext cx="3441700" cy="3416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43095" y="4001811"/>
            <a:ext cx="392235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>
                <a:solidFill>
                  <a:srgbClr val="92A3B8"/>
                </a:solidFill>
                <a:cs typeface="+mn-ea"/>
                <a:sym typeface="+mn-lt"/>
              </a:rPr>
              <a:t>Desgin And </a:t>
            </a:r>
            <a:r>
              <a:rPr lang="en-US" altLang="zh-CN" sz="1600" dirty="0">
                <a:solidFill>
                  <a:srgbClr val="92A3B8"/>
                </a:solidFill>
                <a:cs typeface="+mn-ea"/>
                <a:sym typeface="+mn-lt"/>
              </a:rPr>
              <a:t>Analysis</a:t>
            </a:r>
            <a:endParaRPr lang="en-US" altLang="zh-CN" sz="1600" dirty="0">
              <a:solidFill>
                <a:srgbClr val="92A3B8"/>
              </a:solidFill>
              <a:cs typeface="+mn-ea"/>
              <a:sym typeface="+mn-lt"/>
            </a:endParaRPr>
          </a:p>
          <a:p>
            <a:pPr algn="dist"/>
            <a:endParaRPr lang="en-US" altLang="zh-CN" sz="1600" dirty="0">
              <a:solidFill>
                <a:srgbClr val="92A3B8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58376" y="3235264"/>
            <a:ext cx="2570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rgbClr val="4A5A69"/>
                </a:solidFill>
                <a:cs typeface="+mn-ea"/>
                <a:sym typeface="+mn-lt"/>
              </a:rPr>
              <a:t>设计</a:t>
            </a:r>
            <a:r>
              <a:rPr lang="zh-CN" altLang="en-US" sz="4400" spc="300" dirty="0">
                <a:solidFill>
                  <a:srgbClr val="4A5A69"/>
                </a:solidFill>
                <a:cs typeface="+mn-ea"/>
                <a:sym typeface="+mn-lt"/>
              </a:rPr>
              <a:t>分析</a:t>
            </a:r>
            <a:endParaRPr lang="zh-CN" altLang="en-US" sz="4400" spc="300" dirty="0">
              <a:solidFill>
                <a:srgbClr val="4A5A69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43095" y="4401920"/>
            <a:ext cx="5569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Lorem ipsum dolor sit amet, consectetuer adipiscing elit. Maecenas porttitor congue massa.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Fusce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posuere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3095" y="2404268"/>
            <a:ext cx="2830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l"/>
            <a:r>
              <a:rPr lang="en-US" altLang="zh-CN" sz="4400" dirty="0">
                <a:solidFill>
                  <a:srgbClr val="92A3B8"/>
                </a:solidFill>
                <a:cs typeface="+mn-ea"/>
                <a:sym typeface="+mn-lt"/>
              </a:rPr>
              <a:t>PART 02</a:t>
            </a:r>
            <a:endParaRPr lang="zh-CN" altLang="en-US" sz="4400" dirty="0">
              <a:solidFill>
                <a:srgbClr val="92A3B8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Placeholder 1"/>
          <p:cNvPicPr>
            <a:picLocks noChangeAspect="1"/>
          </p:cNvPicPr>
          <p:nvPr>
            <p:ph type="pic" idx="12"/>
          </p:nvPr>
        </p:nvPicPr>
        <p:blipFill>
          <a:blip r:embed="rId1"/>
          <a:stretch>
            <a:fillRect/>
          </a:stretch>
        </p:blipFill>
        <p:spPr>
          <a:xfrm>
            <a:off x="664845" y="2228850"/>
            <a:ext cx="2019935" cy="3743960"/>
          </a:xfrm>
          <a:prstGeom prst="rect">
            <a:avLst/>
          </a:prstGeom>
        </p:spPr>
      </p:pic>
      <p:pic>
        <p:nvPicPr>
          <p:cNvPr id="15" name="Picture Placeholder 14"/>
          <p:cNvPicPr>
            <a:picLocks noChangeAspect="1"/>
          </p:cNvPicPr>
          <p:nvPr>
            <p:ph type="pic" idx="14"/>
          </p:nvPr>
        </p:nvPicPr>
        <p:blipFill>
          <a:blip r:embed="rId2"/>
          <a:stretch>
            <a:fillRect/>
          </a:stretch>
        </p:blipFill>
        <p:spPr>
          <a:xfrm>
            <a:off x="3142615" y="2228850"/>
            <a:ext cx="2018665" cy="37598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" name="Text Box 8"/>
          <p:cNvSpPr txBox="1"/>
          <p:nvPr/>
        </p:nvSpPr>
        <p:spPr>
          <a:xfrm>
            <a:off x="1354455" y="619760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首页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3603625" y="62992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文本翻译</a:t>
            </a:r>
            <a:endParaRPr lang="en-US" altLang="zh-CN"/>
          </a:p>
        </p:txBody>
      </p:sp>
      <p:sp>
        <p:nvSpPr>
          <p:cNvPr id="11" name="Text Box 10"/>
          <p:cNvSpPr txBox="1"/>
          <p:nvPr/>
        </p:nvSpPr>
        <p:spPr>
          <a:xfrm>
            <a:off x="6245225" y="62992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图片翻译</a:t>
            </a:r>
            <a:endParaRPr lang="zh-CN" altLang="en-US"/>
          </a:p>
        </p:txBody>
      </p:sp>
      <p:sp>
        <p:nvSpPr>
          <p:cNvPr id="13" name="文本框 4">
            <a:hlinkClick r:id="rId3" action="ppaction://hlinksldjump"/>
          </p:cNvPr>
          <p:cNvSpPr txBox="1"/>
          <p:nvPr/>
        </p:nvSpPr>
        <p:spPr>
          <a:xfrm>
            <a:off x="5293361" y="60268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800" dirty="0">
                <a:solidFill>
                  <a:srgbClr val="4A5A69"/>
                </a:solidFill>
                <a:cs typeface="+mn-ea"/>
                <a:sym typeface="+mn-lt"/>
              </a:rPr>
              <a:t>界面</a:t>
            </a:r>
            <a:r>
              <a:rPr lang="zh-CN" altLang="en-US" sz="2800" dirty="0">
                <a:solidFill>
                  <a:srgbClr val="4A5A69"/>
                </a:solidFill>
                <a:cs typeface="+mn-ea"/>
                <a:sym typeface="+mn-lt"/>
              </a:rPr>
              <a:t>设计</a:t>
            </a:r>
            <a:endParaRPr lang="zh-CN" altLang="en-US" sz="2800" dirty="0">
              <a:solidFill>
                <a:srgbClr val="4A5A69"/>
              </a:solidFill>
              <a:cs typeface="+mn-ea"/>
              <a:sym typeface="+mn-lt"/>
            </a:endParaRPr>
          </a:p>
        </p:txBody>
      </p:sp>
      <p:sp>
        <p:nvSpPr>
          <p:cNvPr id="14" name="矩形 5"/>
          <p:cNvSpPr/>
          <p:nvPr/>
        </p:nvSpPr>
        <p:spPr>
          <a:xfrm>
            <a:off x="4473873" y="1062400"/>
            <a:ext cx="3244254" cy="260350"/>
          </a:xfrm>
          <a:prstGeom prst="rect">
            <a:avLst/>
          </a:prstGeom>
        </p:spPr>
        <p:txBody>
          <a:bodyPr wrap="square">
            <a:spAutoFit/>
          </a:bodyPr>
          <a:p>
            <a:pPr algn="dist"/>
            <a:r>
              <a:rPr lang="en-US" altLang="zh-CN" sz="1100" dirty="0">
                <a:solidFill>
                  <a:srgbClr val="92A3B8"/>
                </a:solidFill>
                <a:cs typeface="+mn-ea"/>
                <a:sym typeface="+mn-lt"/>
              </a:rPr>
              <a:t>interfacial </a:t>
            </a:r>
            <a:r>
              <a:rPr lang="en-US" altLang="zh-CN" sz="1100" dirty="0">
                <a:solidFill>
                  <a:srgbClr val="92A3B8"/>
                </a:solidFill>
                <a:cs typeface="+mn-ea"/>
                <a:sym typeface="+mn-lt"/>
              </a:rPr>
              <a:t>design</a:t>
            </a:r>
            <a:endParaRPr lang="en-US" altLang="zh-CN" sz="1100" dirty="0">
              <a:solidFill>
                <a:srgbClr val="92A3B8"/>
              </a:solidFill>
              <a:cs typeface="+mn-ea"/>
              <a:sym typeface="+mn-lt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9036685" y="2921635"/>
            <a:ext cx="23056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在页面设计中融入了华侨大学的基础元素。首页背景选用的是华大厦门校区的手绘图，</a:t>
            </a:r>
            <a:r>
              <a:rPr lang="en-US" altLang="zh-CN" sz="1200"/>
              <a:t>app</a:t>
            </a:r>
            <a:r>
              <a:rPr lang="zh-CN" altLang="en-US" sz="1200"/>
              <a:t>的图标也融入了华侨大学的校徽</a:t>
            </a:r>
            <a:endParaRPr lang="zh-CN" altLang="en-US" sz="1200"/>
          </a:p>
        </p:txBody>
      </p:sp>
      <p:pic>
        <p:nvPicPr>
          <p:cNvPr id="19" name="Picture Placeholder 18"/>
          <p:cNvPicPr>
            <a:picLocks noChangeAspect="1"/>
          </p:cNvPicPr>
          <p:nvPr>
            <p:ph type="pic" idx="13"/>
          </p:nvPr>
        </p:nvPicPr>
        <p:blipFill>
          <a:blip r:embed="rId4"/>
          <a:stretch>
            <a:fillRect/>
          </a:stretch>
        </p:blipFill>
        <p:spPr>
          <a:xfrm>
            <a:off x="5775960" y="2228850"/>
            <a:ext cx="2035810" cy="3806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hlinkClick r:id="rId1" action="ppaction://hlinksldjump"/>
          </p:cNvPr>
          <p:cNvSpPr txBox="1"/>
          <p:nvPr/>
        </p:nvSpPr>
        <p:spPr>
          <a:xfrm>
            <a:off x="5293360" y="60268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4A5A69"/>
                </a:solidFill>
                <a:cs typeface="+mn-ea"/>
                <a:sym typeface="+mn-lt"/>
              </a:rPr>
              <a:t>主要</a:t>
            </a:r>
            <a:r>
              <a:rPr lang="zh-CN" altLang="en-US" sz="2800" dirty="0">
                <a:solidFill>
                  <a:srgbClr val="4A5A69"/>
                </a:solidFill>
                <a:cs typeface="+mn-ea"/>
                <a:sym typeface="+mn-lt"/>
              </a:rPr>
              <a:t>功能</a:t>
            </a:r>
            <a:endParaRPr lang="zh-CN" altLang="en-US" sz="2800" dirty="0">
              <a:solidFill>
                <a:srgbClr val="4A5A69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73873" y="1062400"/>
            <a:ext cx="3244254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100" dirty="0">
                <a:solidFill>
                  <a:srgbClr val="92A3B8"/>
                </a:solidFill>
                <a:cs typeface="+mn-ea"/>
                <a:sym typeface="+mn-lt"/>
              </a:rPr>
              <a:t>Main </a:t>
            </a:r>
            <a:r>
              <a:rPr lang="en-US" altLang="zh-CN" sz="1100" dirty="0">
                <a:solidFill>
                  <a:srgbClr val="92A3B8"/>
                </a:solidFill>
                <a:cs typeface="+mn-ea"/>
                <a:sym typeface="+mn-lt"/>
              </a:rPr>
              <a:t>Function</a:t>
            </a:r>
            <a:endParaRPr lang="en-US" altLang="zh-CN" sz="1100" dirty="0">
              <a:solidFill>
                <a:srgbClr val="92A3B8"/>
              </a:solidFill>
              <a:cs typeface="+mn-ea"/>
              <a:sym typeface="+mn-lt"/>
            </a:endParaRPr>
          </a:p>
        </p:txBody>
      </p:sp>
      <p:grpSp>
        <p:nvGrpSpPr>
          <p:cNvPr id="4" name="Group 6"/>
          <p:cNvGrpSpPr/>
          <p:nvPr/>
        </p:nvGrpSpPr>
        <p:grpSpPr>
          <a:xfrm>
            <a:off x="4967237" y="1918103"/>
            <a:ext cx="1033445" cy="1033445"/>
            <a:chOff x="3563888" y="1923678"/>
            <a:chExt cx="900000" cy="900000"/>
          </a:xfrm>
        </p:grpSpPr>
        <p:sp>
          <p:nvSpPr>
            <p:cNvPr id="7" name="Rectangle 3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rgbClr val="C1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8" name="Right Triangle 4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Group 7"/>
          <p:cNvGrpSpPr/>
          <p:nvPr/>
        </p:nvGrpSpPr>
        <p:grpSpPr>
          <a:xfrm rot="5400000">
            <a:off x="6127900" y="1628738"/>
            <a:ext cx="1322810" cy="1322810"/>
            <a:chOff x="3563888" y="1923678"/>
            <a:chExt cx="900000" cy="900000"/>
          </a:xfrm>
        </p:grpSpPr>
        <p:sp>
          <p:nvSpPr>
            <p:cNvPr id="10" name="Rectangle 8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rgbClr val="4A5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1" name="Right Triangle 9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Group 10"/>
          <p:cNvGrpSpPr/>
          <p:nvPr/>
        </p:nvGrpSpPr>
        <p:grpSpPr>
          <a:xfrm rot="10800000">
            <a:off x="6127900" y="3080486"/>
            <a:ext cx="826756" cy="826756"/>
            <a:chOff x="3563888" y="1923678"/>
            <a:chExt cx="900000" cy="900000"/>
          </a:xfrm>
        </p:grpSpPr>
        <p:sp>
          <p:nvSpPr>
            <p:cNvPr id="13" name="Rectangle 11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rgbClr val="C1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4" name="Right Triangle 12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Group 13"/>
          <p:cNvGrpSpPr/>
          <p:nvPr/>
        </p:nvGrpSpPr>
        <p:grpSpPr>
          <a:xfrm rot="16200000">
            <a:off x="4843186" y="3080487"/>
            <a:ext cx="1157497" cy="1157497"/>
            <a:chOff x="3563888" y="1923678"/>
            <a:chExt cx="900000" cy="900000"/>
          </a:xfrm>
        </p:grpSpPr>
        <p:sp>
          <p:nvSpPr>
            <p:cNvPr id="16" name="Rectangle 14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rgbClr val="4A5A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+mn-ea"/>
                <a:sym typeface="+mn-lt"/>
              </a:endParaRPr>
            </a:p>
          </p:txBody>
        </p:sp>
        <p:sp>
          <p:nvSpPr>
            <p:cNvPr id="17" name="Right Triangle 15"/>
            <p:cNvSpPr/>
            <p:nvPr/>
          </p:nvSpPr>
          <p:spPr>
            <a:xfrm rot="16200000">
              <a:off x="3731757" y="2089433"/>
              <a:ext cx="648000" cy="64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TextBox 16"/>
          <p:cNvSpPr txBox="1"/>
          <p:nvPr/>
        </p:nvSpPr>
        <p:spPr>
          <a:xfrm>
            <a:off x="5437114" y="2398672"/>
            <a:ext cx="462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1CBD7"/>
                </a:solidFill>
                <a:cs typeface="+mn-ea"/>
                <a:sym typeface="+mn-lt"/>
              </a:rPr>
              <a:t>A</a:t>
            </a:r>
            <a:endParaRPr lang="ko-KR" altLang="en-US" sz="2000" b="1" dirty="0">
              <a:solidFill>
                <a:srgbClr val="C1CBD7"/>
              </a:solidFill>
              <a:cs typeface="+mn-ea"/>
              <a:sym typeface="+mn-lt"/>
            </a:endParaRPr>
          </a:p>
        </p:txBody>
      </p:sp>
      <p:sp>
        <p:nvSpPr>
          <p:cNvPr id="19" name="TextBox 17"/>
          <p:cNvSpPr txBox="1"/>
          <p:nvPr/>
        </p:nvSpPr>
        <p:spPr>
          <a:xfrm>
            <a:off x="6250323" y="2353081"/>
            <a:ext cx="462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A5A69"/>
                </a:solidFill>
                <a:cs typeface="+mn-ea"/>
                <a:sym typeface="+mn-lt"/>
              </a:rPr>
              <a:t>B</a:t>
            </a:r>
            <a:endParaRPr lang="ko-KR" altLang="en-US" sz="2000" b="1" dirty="0">
              <a:solidFill>
                <a:srgbClr val="4A5A69"/>
              </a:solidFill>
              <a:cs typeface="+mn-ea"/>
              <a:sym typeface="+mn-lt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5437114" y="3188689"/>
            <a:ext cx="462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A5A69"/>
                </a:solidFill>
                <a:cs typeface="+mn-ea"/>
                <a:sym typeface="+mn-lt"/>
              </a:rPr>
              <a:t>C</a:t>
            </a:r>
            <a:endParaRPr lang="ko-KR" altLang="en-US" sz="2000" b="1" dirty="0">
              <a:solidFill>
                <a:srgbClr val="4A5A69"/>
              </a:solidFill>
              <a:cs typeface="+mn-ea"/>
              <a:sym typeface="+mn-lt"/>
            </a:endParaRPr>
          </a:p>
        </p:txBody>
      </p:sp>
      <p:sp>
        <p:nvSpPr>
          <p:cNvPr id="21" name="TextBox 19"/>
          <p:cNvSpPr txBox="1"/>
          <p:nvPr/>
        </p:nvSpPr>
        <p:spPr>
          <a:xfrm>
            <a:off x="6141275" y="3098812"/>
            <a:ext cx="462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1CBD7"/>
                </a:solidFill>
                <a:cs typeface="+mn-ea"/>
                <a:sym typeface="+mn-lt"/>
              </a:rPr>
              <a:t>D</a:t>
            </a:r>
            <a:endParaRPr lang="ko-KR" altLang="en-US" sz="2000" b="1" dirty="0">
              <a:solidFill>
                <a:srgbClr val="C1CBD7"/>
              </a:solidFill>
              <a:cs typeface="+mn-ea"/>
              <a:sym typeface="+mn-lt"/>
            </a:endParaRPr>
          </a:p>
        </p:txBody>
      </p:sp>
      <p:sp>
        <p:nvSpPr>
          <p:cNvPr id="22" name="Rectangle 9"/>
          <p:cNvSpPr/>
          <p:nvPr/>
        </p:nvSpPr>
        <p:spPr>
          <a:xfrm>
            <a:off x="5099084" y="2045270"/>
            <a:ext cx="370496" cy="34681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cs typeface="+mn-ea"/>
              <a:sym typeface="+mn-lt"/>
            </a:endParaRPr>
          </a:p>
        </p:txBody>
      </p:sp>
      <p:sp>
        <p:nvSpPr>
          <p:cNvPr id="23" name="Rectangle 16"/>
          <p:cNvSpPr/>
          <p:nvPr/>
        </p:nvSpPr>
        <p:spPr>
          <a:xfrm rot="2700000">
            <a:off x="5071628" y="3630930"/>
            <a:ext cx="280693" cy="50322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cs typeface="+mn-ea"/>
              <a:sym typeface="+mn-lt"/>
            </a:endParaRPr>
          </a:p>
        </p:txBody>
      </p:sp>
      <p:sp>
        <p:nvSpPr>
          <p:cNvPr id="24" name="Oval 21"/>
          <p:cNvSpPr>
            <a:spLocks noChangeAspect="1"/>
          </p:cNvSpPr>
          <p:nvPr/>
        </p:nvSpPr>
        <p:spPr>
          <a:xfrm>
            <a:off x="6824679" y="1836880"/>
            <a:ext cx="449510" cy="45326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cs typeface="+mn-ea"/>
              <a:sym typeface="+mn-lt"/>
            </a:endParaRPr>
          </a:p>
        </p:txBody>
      </p:sp>
      <p:sp>
        <p:nvSpPr>
          <p:cNvPr id="25" name="Rounded Rectangle 27"/>
          <p:cNvSpPr/>
          <p:nvPr/>
        </p:nvSpPr>
        <p:spPr>
          <a:xfrm>
            <a:off x="6495609" y="3529057"/>
            <a:ext cx="338945" cy="26035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cs typeface="+mn-ea"/>
              <a:sym typeface="+mn-lt"/>
            </a:endParaRPr>
          </a:p>
        </p:txBody>
      </p:sp>
      <p:grpSp>
        <p:nvGrpSpPr>
          <p:cNvPr id="26" name="Group 24"/>
          <p:cNvGrpSpPr/>
          <p:nvPr/>
        </p:nvGrpSpPr>
        <p:grpSpPr>
          <a:xfrm>
            <a:off x="1437745" y="1700833"/>
            <a:ext cx="2916019" cy="894366"/>
            <a:chOff x="803640" y="3362835"/>
            <a:chExt cx="2059657" cy="778880"/>
          </a:xfrm>
        </p:grpSpPr>
        <p:sp>
          <p:nvSpPr>
            <p:cNvPr id="27" name="TextBox 25"/>
            <p:cNvSpPr txBox="1"/>
            <p:nvPr/>
          </p:nvSpPr>
          <p:spPr>
            <a:xfrm>
              <a:off x="803640" y="3579862"/>
              <a:ext cx="2059657" cy="561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支持文本翻译，用户通过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输入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文本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或从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剪贴板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获取已经复制的文本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达到输出翻译结果翻译的目的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TextBox 26"/>
            <p:cNvSpPr txBox="1"/>
            <p:nvPr/>
          </p:nvSpPr>
          <p:spPr>
            <a:xfrm>
              <a:off x="803640" y="3362835"/>
              <a:ext cx="2059657" cy="240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文本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翻译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" name="Group 27"/>
          <p:cNvGrpSpPr/>
          <p:nvPr/>
        </p:nvGrpSpPr>
        <p:grpSpPr>
          <a:xfrm>
            <a:off x="1437745" y="3767953"/>
            <a:ext cx="2916019" cy="895537"/>
            <a:chOff x="803640" y="3362835"/>
            <a:chExt cx="2059657" cy="779900"/>
          </a:xfrm>
        </p:grpSpPr>
        <p:sp>
          <p:nvSpPr>
            <p:cNvPr id="30" name="TextBox 28"/>
            <p:cNvSpPr txBox="1"/>
            <p:nvPr/>
          </p:nvSpPr>
          <p:spPr>
            <a:xfrm>
              <a:off x="803640" y="3579862"/>
              <a:ext cx="2059657" cy="562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TextBox 29"/>
            <p:cNvSpPr txBox="1"/>
            <p:nvPr/>
          </p:nvSpPr>
          <p:spPr>
            <a:xfrm>
              <a:off x="803640" y="3362835"/>
              <a:ext cx="2059657" cy="241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Group 30"/>
          <p:cNvGrpSpPr/>
          <p:nvPr/>
        </p:nvGrpSpPr>
        <p:grpSpPr>
          <a:xfrm>
            <a:off x="7838235" y="1700833"/>
            <a:ext cx="2916019" cy="894366"/>
            <a:chOff x="803640" y="3362835"/>
            <a:chExt cx="2059657" cy="778880"/>
          </a:xfrm>
        </p:grpSpPr>
        <p:sp>
          <p:nvSpPr>
            <p:cNvPr id="33" name="TextBox 31"/>
            <p:cNvSpPr txBox="1"/>
            <p:nvPr/>
          </p:nvSpPr>
          <p:spPr>
            <a:xfrm>
              <a:off x="803640" y="3579862"/>
              <a:ext cx="2059657" cy="561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支持从图库中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选取图片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或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拍照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上传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图片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返回翻译后的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图片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并将翻译后的文字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复制到剪贴板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4" name="TextBox 32"/>
            <p:cNvSpPr txBox="1"/>
            <p:nvPr/>
          </p:nvSpPr>
          <p:spPr>
            <a:xfrm>
              <a:off x="803640" y="3362835"/>
              <a:ext cx="2059657" cy="240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图片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翻译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Group 33"/>
          <p:cNvGrpSpPr/>
          <p:nvPr/>
        </p:nvGrpSpPr>
        <p:grpSpPr>
          <a:xfrm>
            <a:off x="7838235" y="3767953"/>
            <a:ext cx="2916019" cy="895537"/>
            <a:chOff x="803640" y="3362835"/>
            <a:chExt cx="2059657" cy="779900"/>
          </a:xfrm>
        </p:grpSpPr>
        <p:sp>
          <p:nvSpPr>
            <p:cNvPr id="36" name="TextBox 34"/>
            <p:cNvSpPr txBox="1"/>
            <p:nvPr/>
          </p:nvSpPr>
          <p:spPr>
            <a:xfrm>
              <a:off x="803640" y="3579862"/>
              <a:ext cx="2059657" cy="562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" name="TextBox 35"/>
            <p:cNvSpPr txBox="1"/>
            <p:nvPr/>
          </p:nvSpPr>
          <p:spPr>
            <a:xfrm>
              <a:off x="803640" y="3362835"/>
              <a:ext cx="2059657" cy="241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Picture 1" descr="侨译官-图片翻译流程图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130" y="2753360"/>
            <a:ext cx="3294380" cy="3503930"/>
          </a:xfrm>
          <a:prstGeom prst="rect">
            <a:avLst/>
          </a:prstGeom>
        </p:spPr>
      </p:pic>
      <p:pic>
        <p:nvPicPr>
          <p:cNvPr id="3" name="Picture 2" descr="侨译官-文本翻译流程图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40" y="2665095"/>
            <a:ext cx="3604895" cy="368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Picture Placeholder 14"/>
          <p:cNvPicPr>
            <a:picLocks noChangeAspect="1"/>
          </p:cNvPicPr>
          <p:nvPr>
            <p:ph type="pic" idx="14"/>
          </p:nvPr>
        </p:nvPicPr>
        <p:blipFill>
          <a:blip r:embed="rId1"/>
          <a:stretch>
            <a:fillRect/>
          </a:stretch>
        </p:blipFill>
        <p:spPr>
          <a:xfrm>
            <a:off x="1022985" y="681990"/>
            <a:ext cx="3112135" cy="5797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Rectangles 1"/>
          <p:cNvSpPr/>
          <p:nvPr/>
        </p:nvSpPr>
        <p:spPr>
          <a:xfrm>
            <a:off x="1199515" y="1093470"/>
            <a:ext cx="2759075" cy="3956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627245" y="817880"/>
            <a:ext cx="3332480" cy="2755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1200"/>
              <a:t>使用</a:t>
            </a:r>
            <a:r>
              <a:rPr lang="en-US" altLang="zh-CN" sz="1200"/>
              <a:t>Spinner</a:t>
            </a:r>
            <a:r>
              <a:rPr lang="zh-CN" altLang="en-US" sz="1200"/>
              <a:t>实现，可选取输入语言和目标语言</a:t>
            </a:r>
            <a:endParaRPr lang="zh-CN" altLang="en-US" sz="1200"/>
          </a:p>
        </p:txBody>
      </p:sp>
      <p:cxnSp>
        <p:nvCxnSpPr>
          <p:cNvPr id="5" name="Straight Arrow Connector 4"/>
          <p:cNvCxnSpPr>
            <a:stCxn id="4" idx="1"/>
            <a:endCxn id="2" idx="3"/>
          </p:cNvCxnSpPr>
          <p:nvPr/>
        </p:nvCxnSpPr>
        <p:spPr>
          <a:xfrm flipH="1">
            <a:off x="3958590" y="955675"/>
            <a:ext cx="668655" cy="33591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s 5"/>
          <p:cNvSpPr/>
          <p:nvPr/>
        </p:nvSpPr>
        <p:spPr>
          <a:xfrm>
            <a:off x="1267460" y="1884680"/>
            <a:ext cx="2637155" cy="11156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932045" y="1976120"/>
            <a:ext cx="2773680" cy="2755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1200"/>
              <a:t>文本输入区域，用户输入待翻译的文本</a:t>
            </a:r>
            <a:endParaRPr lang="zh-CN" altLang="en-US" sz="12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320" y="681990"/>
            <a:ext cx="3086100" cy="58039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7" idx="1"/>
            <a:endCxn id="6" idx="3"/>
          </p:cNvCxnSpPr>
          <p:nvPr/>
        </p:nvCxnSpPr>
        <p:spPr>
          <a:xfrm flipH="1">
            <a:off x="3904615" y="2113915"/>
            <a:ext cx="1027430" cy="32893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s 12"/>
          <p:cNvSpPr/>
          <p:nvPr/>
        </p:nvSpPr>
        <p:spPr>
          <a:xfrm>
            <a:off x="1236980" y="3285490"/>
            <a:ext cx="2708275" cy="5378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4741545" y="3194685"/>
            <a:ext cx="3078480" cy="922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清除：清空输入框与翻译结果</a:t>
            </a:r>
            <a:endParaRPr lang="zh-CN" altLang="en-US" sz="1200"/>
          </a:p>
          <a:p>
            <a:pPr algn="l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剪贴板翻译：直接获取剪贴板内容进行翻译</a:t>
            </a:r>
            <a:endParaRPr lang="zh-CN" altLang="en-US" sz="1200"/>
          </a:p>
          <a:p>
            <a:pPr algn="l" fontAlgn="auto">
              <a:lnSpc>
                <a:spcPct val="150000"/>
              </a:lnSpc>
            </a:pPr>
            <a:r>
              <a:rPr lang="zh-CN" altLang="en-US" sz="1200">
                <a:sym typeface="+mn-ea"/>
              </a:rPr>
              <a:t>翻译：翻译当前输入框中的内容</a:t>
            </a:r>
            <a:endParaRPr lang="zh-CN" altLang="en-US" sz="1200"/>
          </a:p>
        </p:txBody>
      </p:sp>
      <p:cxnSp>
        <p:nvCxnSpPr>
          <p:cNvPr id="17" name="Straight Arrow Connector 16"/>
          <p:cNvCxnSpPr>
            <a:stCxn id="16" idx="1"/>
            <a:endCxn id="13" idx="3"/>
          </p:cNvCxnSpPr>
          <p:nvPr/>
        </p:nvCxnSpPr>
        <p:spPr>
          <a:xfrm flipH="1" flipV="1">
            <a:off x="3945255" y="3554730"/>
            <a:ext cx="796290" cy="1009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8565515" y="1093470"/>
            <a:ext cx="2759075" cy="3956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ectangles 19"/>
          <p:cNvSpPr/>
          <p:nvPr/>
        </p:nvSpPr>
        <p:spPr>
          <a:xfrm>
            <a:off x="8565515" y="1720850"/>
            <a:ext cx="2637155" cy="11156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ectangles 20"/>
          <p:cNvSpPr/>
          <p:nvPr/>
        </p:nvSpPr>
        <p:spPr>
          <a:xfrm>
            <a:off x="8585835" y="3285490"/>
            <a:ext cx="2708275" cy="5378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4" idx="3"/>
            <a:endCxn id="19" idx="1"/>
          </p:cNvCxnSpPr>
          <p:nvPr/>
        </p:nvCxnSpPr>
        <p:spPr>
          <a:xfrm>
            <a:off x="7959725" y="955675"/>
            <a:ext cx="605790" cy="33591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  <a:endCxn id="20" idx="1"/>
          </p:cNvCxnSpPr>
          <p:nvPr/>
        </p:nvCxnSpPr>
        <p:spPr>
          <a:xfrm>
            <a:off x="7705725" y="2113915"/>
            <a:ext cx="859790" cy="1651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3"/>
            <a:endCxn id="21" idx="1"/>
          </p:cNvCxnSpPr>
          <p:nvPr/>
        </p:nvCxnSpPr>
        <p:spPr>
          <a:xfrm flipV="1">
            <a:off x="7820025" y="3554730"/>
            <a:ext cx="765810" cy="1009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s 24"/>
          <p:cNvSpPr/>
          <p:nvPr/>
        </p:nvSpPr>
        <p:spPr>
          <a:xfrm>
            <a:off x="1198880" y="4629785"/>
            <a:ext cx="2759075" cy="6927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4741545" y="4459605"/>
            <a:ext cx="1249680" cy="922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历史记录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zh-CN" altLang="en-US" sz="1200"/>
              <a:t>点击能够回显到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zh-CN" altLang="en-US" sz="1200"/>
              <a:t>输入框和翻译</a:t>
            </a:r>
            <a:r>
              <a:rPr lang="zh-CN" altLang="en-US" sz="1200"/>
              <a:t>框</a:t>
            </a:r>
            <a:endParaRPr lang="zh-CN" altLang="en-US" sz="1200"/>
          </a:p>
        </p:txBody>
      </p:sp>
      <p:cxnSp>
        <p:nvCxnSpPr>
          <p:cNvPr id="27" name="Straight Arrow Connector 26"/>
          <p:cNvCxnSpPr>
            <a:stCxn id="26" idx="1"/>
            <a:endCxn id="25" idx="3"/>
          </p:cNvCxnSpPr>
          <p:nvPr/>
        </p:nvCxnSpPr>
        <p:spPr>
          <a:xfrm flipH="1">
            <a:off x="3957955" y="4920615"/>
            <a:ext cx="783590" cy="5588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 Box 27"/>
          <p:cNvSpPr txBox="1"/>
          <p:nvPr/>
        </p:nvSpPr>
        <p:spPr>
          <a:xfrm>
            <a:off x="6521450" y="4643755"/>
            <a:ext cx="792480" cy="2755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1200"/>
              <a:t>翻译结果</a:t>
            </a:r>
            <a:endParaRPr lang="zh-CN" altLang="en-US" sz="1200"/>
          </a:p>
        </p:txBody>
      </p:sp>
      <p:sp>
        <p:nvSpPr>
          <p:cNvPr id="30" name="Rectangles 29"/>
          <p:cNvSpPr/>
          <p:nvPr/>
        </p:nvSpPr>
        <p:spPr>
          <a:xfrm>
            <a:off x="8590280" y="3933825"/>
            <a:ext cx="2718435" cy="13995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28" idx="3"/>
            <a:endCxn id="30" idx="1"/>
          </p:cNvCxnSpPr>
          <p:nvPr/>
        </p:nvCxnSpPr>
        <p:spPr>
          <a:xfrm flipV="1">
            <a:off x="7313930" y="4633595"/>
            <a:ext cx="1276350" cy="14795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s 31"/>
          <p:cNvSpPr/>
          <p:nvPr/>
        </p:nvSpPr>
        <p:spPr>
          <a:xfrm>
            <a:off x="3589655" y="5586730"/>
            <a:ext cx="426085" cy="4972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4932045" y="5586730"/>
            <a:ext cx="1097280" cy="2755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1200"/>
              <a:t>删除历史记录</a:t>
            </a:r>
            <a:endParaRPr lang="zh-CN" altLang="en-US" sz="1200"/>
          </a:p>
        </p:txBody>
      </p:sp>
      <p:cxnSp>
        <p:nvCxnSpPr>
          <p:cNvPr id="34" name="Straight Arrow Connector 33"/>
          <p:cNvCxnSpPr>
            <a:stCxn id="33" idx="1"/>
            <a:endCxn id="32" idx="3"/>
          </p:cNvCxnSpPr>
          <p:nvPr/>
        </p:nvCxnSpPr>
        <p:spPr>
          <a:xfrm flipH="1">
            <a:off x="4015740" y="5724525"/>
            <a:ext cx="916305" cy="1111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13" grpId="0" animBg="1"/>
      <p:bldP spid="16" grpId="0" animBg="1"/>
      <p:bldP spid="19" grpId="0" animBg="1"/>
      <p:bldP spid="20" grpId="0" animBg="1"/>
      <p:bldP spid="21" grpId="0" animBg="1"/>
      <p:bldP spid="25" grpId="0" animBg="1"/>
      <p:bldP spid="26" grpId="0" bldLvl="0" animBg="1"/>
      <p:bldP spid="28" grpId="0" animBg="1"/>
      <p:bldP spid="30" grpId="0" animBg="1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0580" y="708025"/>
            <a:ext cx="2910840" cy="5441950"/>
          </a:xfrm>
          <a:prstGeom prst="rect">
            <a:avLst/>
          </a:prstGeom>
        </p:spPr>
      </p:pic>
      <p:sp>
        <p:nvSpPr>
          <p:cNvPr id="11" name="Rectangles 10"/>
          <p:cNvSpPr/>
          <p:nvPr/>
        </p:nvSpPr>
        <p:spPr>
          <a:xfrm>
            <a:off x="4705985" y="1012190"/>
            <a:ext cx="324485" cy="2940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1774825" y="930910"/>
            <a:ext cx="1249680" cy="2755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1200"/>
              <a:t>返回上一页按钮</a:t>
            </a:r>
            <a:endParaRPr lang="zh-CN" altLang="en-US" sz="1200"/>
          </a:p>
        </p:txBody>
      </p:sp>
      <p:cxnSp>
        <p:nvCxnSpPr>
          <p:cNvPr id="13" name="Straight Arrow Connector 12"/>
          <p:cNvCxnSpPr>
            <a:stCxn id="12" idx="3"/>
            <a:endCxn id="11" idx="1"/>
          </p:cNvCxnSpPr>
          <p:nvPr/>
        </p:nvCxnSpPr>
        <p:spPr>
          <a:xfrm>
            <a:off x="3024505" y="1068705"/>
            <a:ext cx="1681480" cy="9080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8874760" y="1068705"/>
            <a:ext cx="2011680" cy="6451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选择原文语言与译文语言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zh-CN" altLang="en-US" sz="1200"/>
              <a:t>选项更改后会自动再次</a:t>
            </a:r>
            <a:r>
              <a:rPr lang="zh-CN" altLang="en-US" sz="1200"/>
              <a:t>翻译</a:t>
            </a:r>
            <a:endParaRPr lang="zh-CN" altLang="en-US" sz="1200"/>
          </a:p>
        </p:txBody>
      </p:sp>
      <p:sp>
        <p:nvSpPr>
          <p:cNvPr id="17" name="Rectangles 16"/>
          <p:cNvSpPr/>
          <p:nvPr/>
        </p:nvSpPr>
        <p:spPr>
          <a:xfrm>
            <a:off x="5141595" y="1002030"/>
            <a:ext cx="2211705" cy="2946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4" idx="1"/>
            <a:endCxn id="17" idx="3"/>
          </p:cNvCxnSpPr>
          <p:nvPr/>
        </p:nvCxnSpPr>
        <p:spPr>
          <a:xfrm flipH="1" flipV="1">
            <a:off x="7353300" y="1149350"/>
            <a:ext cx="1521460" cy="2419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9219565" y="5820410"/>
            <a:ext cx="792480" cy="2755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1200"/>
              <a:t>友好提示</a:t>
            </a:r>
            <a:endParaRPr lang="zh-CN" altLang="en-US" sz="1200"/>
          </a:p>
        </p:txBody>
      </p:sp>
      <p:sp>
        <p:nvSpPr>
          <p:cNvPr id="20" name="Rectangles 19"/>
          <p:cNvSpPr/>
          <p:nvPr/>
        </p:nvSpPr>
        <p:spPr>
          <a:xfrm>
            <a:off x="5487035" y="5657850"/>
            <a:ext cx="1257300" cy="2940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9" idx="1"/>
            <a:endCxn id="20" idx="3"/>
          </p:cNvCxnSpPr>
          <p:nvPr/>
        </p:nvCxnSpPr>
        <p:spPr>
          <a:xfrm flipH="1" flipV="1">
            <a:off x="6744335" y="5805170"/>
            <a:ext cx="2475230" cy="1530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s 21"/>
          <p:cNvSpPr/>
          <p:nvPr/>
        </p:nvSpPr>
        <p:spPr>
          <a:xfrm>
            <a:off x="4726305" y="1631315"/>
            <a:ext cx="2748280" cy="39147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1692910" y="3142615"/>
            <a:ext cx="1706880" cy="1198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200"/>
              <a:t>结果展示区域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zh-CN" altLang="en-US" sz="1200"/>
              <a:t>点击该区域的任何地方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zh-CN" altLang="en-US" sz="1200"/>
              <a:t>能够切换原文图片与译</a:t>
            </a:r>
            <a:endParaRPr lang="zh-CN" altLang="en-US" sz="1200"/>
          </a:p>
          <a:p>
            <a:pPr fontAlgn="auto">
              <a:lnSpc>
                <a:spcPct val="150000"/>
              </a:lnSpc>
            </a:pPr>
            <a:r>
              <a:rPr lang="zh-CN" altLang="en-US" sz="1200"/>
              <a:t>文图片</a:t>
            </a:r>
            <a:endParaRPr lang="zh-CN" altLang="en-US" sz="1200"/>
          </a:p>
        </p:txBody>
      </p:sp>
      <p:cxnSp>
        <p:nvCxnSpPr>
          <p:cNvPr id="24" name="Straight Arrow Connector 23"/>
          <p:cNvCxnSpPr>
            <a:stCxn id="23" idx="3"/>
            <a:endCxn id="6" idx="1"/>
          </p:cNvCxnSpPr>
          <p:nvPr/>
        </p:nvCxnSpPr>
        <p:spPr>
          <a:xfrm flipV="1">
            <a:off x="3399790" y="3429000"/>
            <a:ext cx="1240790" cy="31305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7" grpId="0" animBg="1"/>
      <p:bldP spid="19" grpId="0" animBg="1"/>
      <p:bldP spid="20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www.2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2vvqgvle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www.2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2vvqgvle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2610</Words>
  <Application>WPS Presentation</Application>
  <PresentationFormat>自定义</PresentationFormat>
  <Paragraphs>205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宋体</vt:lpstr>
      <vt:lpstr>Wingdings</vt:lpstr>
      <vt:lpstr>包图简圆体</vt:lpstr>
      <vt:lpstr>微软雅黑</vt:lpstr>
      <vt:lpstr>Arial Unicode MS</vt:lpstr>
      <vt:lpstr>Calibri</vt:lpstr>
      <vt:lpstr>www.2ppt.com</vt:lpstr>
      <vt:lpstr>自定义设计方案</vt:lpstr>
      <vt:lpstr>1_www.2ppt.com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www.2ppt.com-爱PPT提供资源下载</dc:title>
  <dc:creator>www.2ppt.com-爱PPT提供资源下载</dc:creator>
  <dc:description>www.2ppt.com-爱PPT提供资源下载</dc:description>
  <dc:subject>www.2ppt.com-爱PPT提供资源下载</dc:subject>
  <cp:lastModifiedBy>吴先森</cp:lastModifiedBy>
  <cp:revision>7</cp:revision>
  <dcterms:created xsi:type="dcterms:W3CDTF">2022-06-06T13:24:00Z</dcterms:created>
  <dcterms:modified xsi:type="dcterms:W3CDTF">2022-06-09T13:45:33Z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73EC186DDD534348B2ABF7058D719E36</vt:lpwstr>
  </property>
  <property fmtid="{D5CDD505-2E9C-101B-9397-08002B2CF9AE}" pid="3" name="KSOProductBuildVer">
    <vt:lpwstr>1033-11.2.0.11156</vt:lpwstr>
  </property>
</Properties>
</file>